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sldIdLst>
    <p:sldId id="256" r:id="rId2"/>
    <p:sldId id="257" r:id="rId3"/>
    <p:sldId id="258" r:id="rId4"/>
    <p:sldId id="259" r:id="rId5"/>
    <p:sldId id="261" r:id="rId6"/>
    <p:sldId id="262" r:id="rId7"/>
    <p:sldId id="263" r:id="rId8"/>
    <p:sldId id="276" r:id="rId9"/>
    <p:sldId id="260" r:id="rId10"/>
    <p:sldId id="277" r:id="rId11"/>
    <p:sldId id="264" r:id="rId12"/>
    <p:sldId id="265" r:id="rId13"/>
    <p:sldId id="266" r:id="rId14"/>
    <p:sldId id="267" r:id="rId15"/>
    <p:sldId id="268" r:id="rId16"/>
    <p:sldId id="269" r:id="rId17"/>
    <p:sldId id="270" r:id="rId18"/>
    <p:sldId id="272" r:id="rId19"/>
    <p:sldId id="271" r:id="rId20"/>
    <p:sldId id="274" r:id="rId21"/>
    <p:sldId id="273" r:id="rId22"/>
    <p:sldId id="275"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2" userDrawn="1">
          <p15:clr>
            <a:srgbClr val="A4A3A4"/>
          </p15:clr>
        </p15:guide>
        <p15:guide id="3" pos="43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a:srgbClr val="DCEEB8"/>
    <a:srgbClr val="D1E8A2"/>
    <a:srgbClr val="FFFFFF"/>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snapToGrid="0">
      <p:cViewPr varScale="1">
        <p:scale>
          <a:sx n="75" d="100"/>
          <a:sy n="75" d="100"/>
        </p:scale>
        <p:origin x="869" y="77"/>
      </p:cViewPr>
      <p:guideLst>
        <p:guide orient="horz" pos="142"/>
        <p:guide pos="43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ru-RU"/>
            </a:p>
          </p:txBody>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ru-RU"/>
            </a:p>
          </p:txBody>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ru-RU"/>
            </a:p>
          </p:txBody>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ru-RU"/>
            </a:p>
          </p:txBody>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ru-RU"/>
            </a:p>
          </p:txBody>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ru-RU"/>
            </a:p>
          </p:txBody>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ru-RU"/>
              <a:t>Образец заголовка</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208A8D14-DB2A-468A-886F-1A8ABAEFCF82}" type="datetimeFigureOut">
              <a:rPr lang="ru-RU" smtClean="0"/>
              <a:pPr/>
              <a:t>12.11.2025</a:t>
            </a:fld>
            <a:endParaRPr lang="ru-RU"/>
          </a:p>
        </p:txBody>
      </p:sp>
      <p:sp>
        <p:nvSpPr>
          <p:cNvPr id="5" name="Footer Placeholder 4"/>
          <p:cNvSpPr>
            <a:spLocks noGrp="1"/>
          </p:cNvSpPr>
          <p:nvPr>
            <p:ph type="ftr" sz="quarter" idx="11"/>
          </p:nvPr>
        </p:nvSpPr>
        <p:spPr>
          <a:xfrm>
            <a:off x="5332412" y="5883275"/>
            <a:ext cx="4324044" cy="365125"/>
          </a:xfrm>
        </p:spPr>
        <p:txBody>
          <a:bodyPr/>
          <a:lstStyle/>
          <a:p>
            <a:endParaRPr lang="ru-RU"/>
          </a:p>
        </p:txBody>
      </p:sp>
      <p:sp>
        <p:nvSpPr>
          <p:cNvPr id="6" name="Slide Number Placeholder 5"/>
          <p:cNvSpPr>
            <a:spLocks noGrp="1"/>
          </p:cNvSpPr>
          <p:nvPr>
            <p:ph type="sldNum" sz="quarter" idx="12"/>
          </p:nvPr>
        </p:nvSpPr>
        <p:spPr/>
        <p:txBody>
          <a:bodyPr/>
          <a:lstStyle/>
          <a:p>
            <a:fld id="{C5E629F9-FC98-4B61-B487-8DC907DEE228}" type="slidenum">
              <a:rPr lang="ru-RU" smtClean="0"/>
              <a:pPr/>
              <a:t>‹#›</a:t>
            </a:fld>
            <a:endParaRPr lang="ru-RU"/>
          </a:p>
        </p:txBody>
      </p:sp>
    </p:spTree>
    <p:extLst>
      <p:ext uri="{BB962C8B-B14F-4D97-AF65-F5344CB8AC3E}">
        <p14:creationId xmlns:p14="http://schemas.microsoft.com/office/powerpoint/2010/main" val="1438778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08A8D14-DB2A-468A-886F-1A8ABAEFCF82}" type="datetimeFigureOut">
              <a:rPr lang="ru-RU" smtClean="0"/>
              <a:pPr/>
              <a:t>12.11.2025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5E629F9-FC98-4B61-B487-8DC907DEE228}" type="slidenum">
              <a:rPr lang="ru-RU" smtClean="0"/>
              <a:pPr/>
              <a:t>‹#›</a:t>
            </a:fld>
            <a:endParaRPr lang="ru-RU"/>
          </a:p>
        </p:txBody>
      </p:sp>
    </p:spTree>
    <p:extLst>
      <p:ext uri="{BB962C8B-B14F-4D97-AF65-F5344CB8AC3E}">
        <p14:creationId xmlns:p14="http://schemas.microsoft.com/office/powerpoint/2010/main" val="1319807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08A8D14-DB2A-468A-886F-1A8ABAEFCF82}" type="datetimeFigureOut">
              <a:rPr lang="ru-RU" smtClean="0"/>
              <a:pPr/>
              <a:t>12.11.2025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E629F9-FC98-4B61-B487-8DC907DEE228}" type="slidenum">
              <a:rPr lang="ru-RU" smtClean="0"/>
              <a:pPr/>
              <a:t>‹#›</a:t>
            </a:fld>
            <a:endParaRPr lang="ru-RU"/>
          </a:p>
        </p:txBody>
      </p:sp>
    </p:spTree>
    <p:extLst>
      <p:ext uri="{BB962C8B-B14F-4D97-AF65-F5344CB8AC3E}">
        <p14:creationId xmlns:p14="http://schemas.microsoft.com/office/powerpoint/2010/main" val="3509068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08A8D14-DB2A-468A-886F-1A8ABAEFCF82}" type="datetimeFigureOut">
              <a:rPr lang="ru-RU" smtClean="0"/>
              <a:pPr/>
              <a:t>12.11.2025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E629F9-FC98-4B61-B487-8DC907DEE228}" type="slidenum">
              <a:rPr lang="ru-RU" smtClean="0"/>
              <a:pPr/>
              <a:t>‹#›</a:t>
            </a:fld>
            <a:endParaRPr lang="ru-RU"/>
          </a:p>
        </p:txBody>
      </p:sp>
    </p:spTree>
    <p:extLst>
      <p:ext uri="{BB962C8B-B14F-4D97-AF65-F5344CB8AC3E}">
        <p14:creationId xmlns:p14="http://schemas.microsoft.com/office/powerpoint/2010/main" val="976148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08A8D14-DB2A-468A-886F-1A8ABAEFCF82}" type="datetimeFigureOut">
              <a:rPr lang="ru-RU" smtClean="0"/>
              <a:pPr/>
              <a:t>12.11.2025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E629F9-FC98-4B61-B487-8DC907DEE228}" type="slidenum">
              <a:rPr lang="ru-RU" smtClean="0"/>
              <a:pPr/>
              <a:t>‹#›</a:t>
            </a:fld>
            <a:endParaRPr lang="ru-RU"/>
          </a:p>
        </p:txBody>
      </p:sp>
    </p:spTree>
    <p:extLst>
      <p:ext uri="{BB962C8B-B14F-4D97-AF65-F5344CB8AC3E}">
        <p14:creationId xmlns:p14="http://schemas.microsoft.com/office/powerpoint/2010/main" val="27800706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08A8D14-DB2A-468A-886F-1A8ABAEFCF82}" type="datetimeFigureOut">
              <a:rPr lang="ru-RU" smtClean="0"/>
              <a:pPr/>
              <a:t>12.11.2025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E629F9-FC98-4B61-B487-8DC907DEE228}" type="slidenum">
              <a:rPr lang="ru-RU" smtClean="0"/>
              <a:pPr/>
              <a:t>‹#›</a:t>
            </a:fld>
            <a:endParaRPr lang="ru-RU"/>
          </a:p>
        </p:txBody>
      </p:sp>
    </p:spTree>
    <p:extLst>
      <p:ext uri="{BB962C8B-B14F-4D97-AF65-F5344CB8AC3E}">
        <p14:creationId xmlns:p14="http://schemas.microsoft.com/office/powerpoint/2010/main" val="30607757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08A8D14-DB2A-468A-886F-1A8ABAEFCF82}" type="datetimeFigureOut">
              <a:rPr lang="ru-RU" smtClean="0"/>
              <a:pPr/>
              <a:t>12.11.2025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E629F9-FC98-4B61-B487-8DC907DEE228}" type="slidenum">
              <a:rPr lang="ru-RU" smtClean="0"/>
              <a:pPr/>
              <a:t>‹#›</a:t>
            </a:fld>
            <a:endParaRPr lang="ru-RU"/>
          </a:p>
        </p:txBody>
      </p:sp>
    </p:spTree>
    <p:extLst>
      <p:ext uri="{BB962C8B-B14F-4D97-AF65-F5344CB8AC3E}">
        <p14:creationId xmlns:p14="http://schemas.microsoft.com/office/powerpoint/2010/main" val="3753074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08A8D14-DB2A-468A-886F-1A8ABAEFCF82}" type="datetimeFigureOut">
              <a:rPr lang="ru-RU" smtClean="0"/>
              <a:pPr/>
              <a:t>12.11.2025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E629F9-FC98-4B61-B487-8DC907DEE228}" type="slidenum">
              <a:rPr lang="ru-RU" smtClean="0"/>
              <a:pPr/>
              <a:t>‹#›</a:t>
            </a:fld>
            <a:endParaRPr lang="ru-RU"/>
          </a:p>
        </p:txBody>
      </p:sp>
    </p:spTree>
    <p:extLst>
      <p:ext uri="{BB962C8B-B14F-4D97-AF65-F5344CB8AC3E}">
        <p14:creationId xmlns:p14="http://schemas.microsoft.com/office/powerpoint/2010/main" val="18445210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08A8D14-DB2A-468A-886F-1A8ABAEFCF82}" type="datetimeFigureOut">
              <a:rPr lang="ru-RU" smtClean="0"/>
              <a:pPr/>
              <a:t>12.11.2025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E629F9-FC98-4B61-B487-8DC907DEE228}" type="slidenum">
              <a:rPr lang="ru-RU" smtClean="0"/>
              <a:pPr/>
              <a:t>‹#›</a:t>
            </a:fld>
            <a:endParaRPr lang="ru-RU"/>
          </a:p>
        </p:txBody>
      </p:sp>
    </p:spTree>
    <p:extLst>
      <p:ext uri="{BB962C8B-B14F-4D97-AF65-F5344CB8AC3E}">
        <p14:creationId xmlns:p14="http://schemas.microsoft.com/office/powerpoint/2010/main" val="2090804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08A8D14-DB2A-468A-886F-1A8ABAEFCF82}" type="datetimeFigureOut">
              <a:rPr lang="ru-RU" smtClean="0"/>
              <a:pPr/>
              <a:t>12.11.2025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951856" y="5867131"/>
            <a:ext cx="551167" cy="365125"/>
          </a:xfrm>
        </p:spPr>
        <p:txBody>
          <a:bodyPr/>
          <a:lstStyle/>
          <a:p>
            <a:fld id="{C5E629F9-FC98-4B61-B487-8DC907DEE228}" type="slidenum">
              <a:rPr lang="ru-RU" smtClean="0"/>
              <a:pPr/>
              <a:t>‹#›</a:t>
            </a:fld>
            <a:endParaRPr lang="ru-RU"/>
          </a:p>
        </p:txBody>
      </p:sp>
    </p:spTree>
    <p:extLst>
      <p:ext uri="{BB962C8B-B14F-4D97-AF65-F5344CB8AC3E}">
        <p14:creationId xmlns:p14="http://schemas.microsoft.com/office/powerpoint/2010/main" val="3623639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08A8D14-DB2A-468A-886F-1A8ABAEFCF82}" type="datetimeFigureOut">
              <a:rPr lang="ru-RU" smtClean="0"/>
              <a:pPr/>
              <a:t>12.11.2025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5E629F9-FC98-4B61-B487-8DC907DEE228}" type="slidenum">
              <a:rPr lang="ru-RU" smtClean="0"/>
              <a:pPr/>
              <a:t>‹#›</a:t>
            </a:fld>
            <a:endParaRPr lang="ru-RU"/>
          </a:p>
        </p:txBody>
      </p:sp>
    </p:spTree>
    <p:extLst>
      <p:ext uri="{BB962C8B-B14F-4D97-AF65-F5344CB8AC3E}">
        <p14:creationId xmlns:p14="http://schemas.microsoft.com/office/powerpoint/2010/main" val="3853786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08A8D14-DB2A-468A-886F-1A8ABAEFCF82}" type="datetimeFigureOut">
              <a:rPr lang="ru-RU" smtClean="0"/>
              <a:pPr/>
              <a:t>12.11.2025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5E629F9-FC98-4B61-B487-8DC907DEE228}" type="slidenum">
              <a:rPr lang="ru-RU" smtClean="0"/>
              <a:pPr/>
              <a:t>‹#›</a:t>
            </a:fld>
            <a:endParaRPr lang="ru-RU"/>
          </a:p>
        </p:txBody>
      </p:sp>
    </p:spTree>
    <p:extLst>
      <p:ext uri="{BB962C8B-B14F-4D97-AF65-F5344CB8AC3E}">
        <p14:creationId xmlns:p14="http://schemas.microsoft.com/office/powerpoint/2010/main" val="1637538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08A8D14-DB2A-468A-886F-1A8ABAEFCF82}" type="datetimeFigureOut">
              <a:rPr lang="ru-RU" smtClean="0"/>
              <a:pPr/>
              <a:t>12.11.2025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5E629F9-FC98-4B61-B487-8DC907DEE228}" type="slidenum">
              <a:rPr lang="ru-RU" smtClean="0"/>
              <a:pPr/>
              <a:t>‹#›</a:t>
            </a:fld>
            <a:endParaRPr lang="ru-RU"/>
          </a:p>
        </p:txBody>
      </p:sp>
    </p:spTree>
    <p:extLst>
      <p:ext uri="{BB962C8B-B14F-4D97-AF65-F5344CB8AC3E}">
        <p14:creationId xmlns:p14="http://schemas.microsoft.com/office/powerpoint/2010/main" val="3433085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08A8D14-DB2A-468A-886F-1A8ABAEFCF82}" type="datetimeFigureOut">
              <a:rPr lang="ru-RU" smtClean="0"/>
              <a:pPr/>
              <a:t>12.11.2025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5E629F9-FC98-4B61-B487-8DC907DEE228}" type="slidenum">
              <a:rPr lang="ru-RU" smtClean="0"/>
              <a:pPr/>
              <a:t>‹#›</a:t>
            </a:fld>
            <a:endParaRPr lang="ru-RU"/>
          </a:p>
        </p:txBody>
      </p:sp>
    </p:spTree>
    <p:extLst>
      <p:ext uri="{BB962C8B-B14F-4D97-AF65-F5344CB8AC3E}">
        <p14:creationId xmlns:p14="http://schemas.microsoft.com/office/powerpoint/2010/main" val="105870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8A8D14-DB2A-468A-886F-1A8ABAEFCF82}" type="datetimeFigureOut">
              <a:rPr lang="ru-RU" smtClean="0"/>
              <a:pPr/>
              <a:t>12.11.2025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5E629F9-FC98-4B61-B487-8DC907DEE228}" type="slidenum">
              <a:rPr lang="ru-RU" smtClean="0"/>
              <a:pPr/>
              <a:t>‹#›</a:t>
            </a:fld>
            <a:endParaRPr lang="ru-RU"/>
          </a:p>
        </p:txBody>
      </p:sp>
    </p:spTree>
    <p:extLst>
      <p:ext uri="{BB962C8B-B14F-4D97-AF65-F5344CB8AC3E}">
        <p14:creationId xmlns:p14="http://schemas.microsoft.com/office/powerpoint/2010/main" val="2825937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08A8D14-DB2A-468A-886F-1A8ABAEFCF82}" type="datetimeFigureOut">
              <a:rPr lang="ru-RU" smtClean="0"/>
              <a:pPr/>
              <a:t>12.11.2025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5E629F9-FC98-4B61-B487-8DC907DEE228}" type="slidenum">
              <a:rPr lang="ru-RU" smtClean="0"/>
              <a:pPr/>
              <a:t>‹#›</a:t>
            </a:fld>
            <a:endParaRPr lang="ru-RU"/>
          </a:p>
        </p:txBody>
      </p:sp>
    </p:spTree>
    <p:extLst>
      <p:ext uri="{BB962C8B-B14F-4D97-AF65-F5344CB8AC3E}">
        <p14:creationId xmlns:p14="http://schemas.microsoft.com/office/powerpoint/2010/main" val="310149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08A8D14-DB2A-468A-886F-1A8ABAEFCF82}" type="datetimeFigureOut">
              <a:rPr lang="ru-RU" smtClean="0"/>
              <a:pPr/>
              <a:t>12.11.2025</a:t>
            </a:fld>
            <a:endParaRPr lang="ru-RU"/>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5E629F9-FC98-4B61-B487-8DC907DEE228}" type="slidenum">
              <a:rPr lang="ru-RU" smtClean="0"/>
              <a:pPr/>
              <a:t>‹#›</a:t>
            </a:fld>
            <a:endParaRPr lang="ru-RU"/>
          </a:p>
        </p:txBody>
      </p:sp>
    </p:spTree>
    <p:extLst>
      <p:ext uri="{BB962C8B-B14F-4D97-AF65-F5344CB8AC3E}">
        <p14:creationId xmlns:p14="http://schemas.microsoft.com/office/powerpoint/2010/main" val="2843149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ru-RU"/>
            </a:p>
          </p:txBody>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ru-RU"/>
            </a:p>
          </p:txBody>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ru-RU"/>
            </a:p>
          </p:txBody>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ru-RU"/>
            </a:p>
          </p:txBody>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ru-RU"/>
            </a:p>
          </p:txBody>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ru-RU"/>
            </a:p>
          </p:txBody>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08A8D14-DB2A-468A-886F-1A8ABAEFCF82}" type="datetimeFigureOut">
              <a:rPr lang="ru-RU" smtClean="0"/>
              <a:pPr/>
              <a:t>12.11.2025</a:t>
            </a:fld>
            <a:endParaRPr lang="ru-R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5E629F9-FC98-4B61-B487-8DC907DEE228}" type="slidenum">
              <a:rPr lang="ru-RU" smtClean="0"/>
              <a:pPr/>
              <a:t>‹#›</a:t>
            </a:fld>
            <a:endParaRPr lang="ru-RU"/>
          </a:p>
        </p:txBody>
      </p:sp>
    </p:spTree>
    <p:extLst>
      <p:ext uri="{BB962C8B-B14F-4D97-AF65-F5344CB8AC3E}">
        <p14:creationId xmlns:p14="http://schemas.microsoft.com/office/powerpoint/2010/main" val="3351762652"/>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 id="2147483960" r:id="rId12"/>
    <p:sldLayoutId id="2147483961" r:id="rId13"/>
    <p:sldLayoutId id="2147483962" r:id="rId14"/>
    <p:sldLayoutId id="2147483963" r:id="rId15"/>
    <p:sldLayoutId id="2147483964" r:id="rId16"/>
    <p:sldLayoutId id="2147483965"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928401" y="1391920"/>
            <a:ext cx="8574622" cy="2604347"/>
          </a:xfrm>
          <a:solidFill>
            <a:schemeClr val="accent5">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fontScale="90000"/>
          </a:bodyPr>
          <a:lstStyle/>
          <a:p>
            <a:pPr algn="ctr"/>
            <a:r>
              <a:rPr lang="ru-RU" b="1" dirty="0">
                <a:solidFill>
                  <a:srgbClr val="000066"/>
                </a:solidFill>
                <a:effectLst>
                  <a:outerShdw blurRad="38100" dist="38100" dir="2700000" algn="tl">
                    <a:srgbClr val="000000">
                      <a:alpha val="43137"/>
                    </a:srgbClr>
                  </a:outerShdw>
                </a:effectLst>
                <a:latin typeface="Century Schoolbook" panose="02040604050505020304" pitchFamily="18" charset="0"/>
              </a:rPr>
              <a:t>Директора </a:t>
            </a:r>
            <a:br>
              <a:rPr lang="ru-RU" b="1" dirty="0">
                <a:solidFill>
                  <a:srgbClr val="000066"/>
                </a:solidFill>
                <a:effectLst>
                  <a:outerShdw blurRad="38100" dist="38100" dir="2700000" algn="tl">
                    <a:srgbClr val="000000">
                      <a:alpha val="43137"/>
                    </a:srgbClr>
                  </a:outerShdw>
                </a:effectLst>
                <a:latin typeface="Century Schoolbook" panose="02040604050505020304" pitchFamily="18" charset="0"/>
              </a:rPr>
            </a:br>
            <a:r>
              <a:rPr lang="ru-RU" b="1" dirty="0">
                <a:solidFill>
                  <a:srgbClr val="000066"/>
                </a:solidFill>
                <a:effectLst>
                  <a:outerShdw blurRad="38100" dist="38100" dir="2700000" algn="tl">
                    <a:srgbClr val="000000">
                      <a:alpha val="43137"/>
                    </a:srgbClr>
                  </a:outerShdw>
                </a:effectLst>
                <a:latin typeface="Century Schoolbook" panose="02040604050505020304" pitchFamily="18" charset="0"/>
              </a:rPr>
              <a:t>школы №2 г. Туймазы</a:t>
            </a:r>
            <a:br>
              <a:rPr lang="ru-RU" b="1" dirty="0">
                <a:solidFill>
                  <a:srgbClr val="000066"/>
                </a:solidFill>
                <a:effectLst>
                  <a:outerShdw blurRad="38100" dist="38100" dir="2700000" algn="tl">
                    <a:srgbClr val="000000">
                      <a:alpha val="43137"/>
                    </a:srgbClr>
                  </a:outerShdw>
                </a:effectLst>
                <a:latin typeface="Century Schoolbook" panose="02040604050505020304" pitchFamily="18" charset="0"/>
              </a:rPr>
            </a:br>
            <a:r>
              <a:rPr lang="ru-RU" b="1" dirty="0">
                <a:solidFill>
                  <a:srgbClr val="000066"/>
                </a:solidFill>
                <a:effectLst>
                  <a:outerShdw blurRad="38100" dist="38100" dir="2700000" algn="tl">
                    <a:srgbClr val="000000">
                      <a:alpha val="43137"/>
                    </a:srgbClr>
                  </a:outerShdw>
                </a:effectLst>
                <a:latin typeface="Century Schoolbook" panose="02040604050505020304" pitchFamily="18" charset="0"/>
              </a:rPr>
              <a:t>с 1934 по 2020 год</a:t>
            </a:r>
          </a:p>
        </p:txBody>
      </p:sp>
    </p:spTree>
    <p:extLst>
      <p:ext uri="{BB962C8B-B14F-4D97-AF65-F5344CB8AC3E}">
        <p14:creationId xmlns:p14="http://schemas.microsoft.com/office/powerpoint/2010/main" val="1777508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30072-5462-55D2-A6AD-8F657AFB5758}"/>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E04624-DC80-A0AF-6999-0C9E81210BBE}"/>
              </a:ext>
            </a:extLst>
          </p:cNvPr>
          <p:cNvSpPr>
            <a:spLocks noGrp="1"/>
          </p:cNvSpPr>
          <p:nvPr>
            <p:ph type="title"/>
          </p:nvPr>
        </p:nvSpPr>
        <p:spPr>
          <a:xfrm>
            <a:off x="1470242" y="5569"/>
            <a:ext cx="7198310" cy="692834"/>
          </a:xfrm>
        </p:spPr>
        <p:txBody>
          <a:bodyPr>
            <a:normAutofit/>
          </a:bodyPr>
          <a:lstStyle/>
          <a:p>
            <a:r>
              <a:rPr lang="ru-RU" sz="3600" b="1" dirty="0">
                <a:effectLst>
                  <a:outerShdw blurRad="38100" dist="38100" dir="2700000" algn="tl">
                    <a:srgbClr val="000000">
                      <a:alpha val="43137"/>
                    </a:srgbClr>
                  </a:outerShdw>
                </a:effectLst>
                <a:latin typeface="Century Gothic" panose="020B0502020202020204" pitchFamily="34" charset="0"/>
              </a:rPr>
              <a:t>Моисеева Елена Николаевна</a:t>
            </a:r>
          </a:p>
        </p:txBody>
      </p:sp>
      <p:sp>
        <p:nvSpPr>
          <p:cNvPr id="3" name="Объект 2">
            <a:extLst>
              <a:ext uri="{FF2B5EF4-FFF2-40B4-BE49-F238E27FC236}">
                <a16:creationId xmlns:a16="http://schemas.microsoft.com/office/drawing/2014/main" id="{4B2E915F-2531-4335-4AB3-328FD67F7481}"/>
              </a:ext>
            </a:extLst>
          </p:cNvPr>
          <p:cNvSpPr>
            <a:spLocks noGrp="1"/>
          </p:cNvSpPr>
          <p:nvPr>
            <p:ph idx="1"/>
          </p:nvPr>
        </p:nvSpPr>
        <p:spPr>
          <a:xfrm>
            <a:off x="1470242" y="698403"/>
            <a:ext cx="6642467" cy="6025953"/>
          </a:xfrm>
        </p:spPr>
        <p:txBody>
          <a:bodyPr>
            <a:noAutofit/>
          </a:bodyPr>
          <a:lstStyle/>
          <a:p>
            <a:pPr marL="0" indent="457200" algn="just">
              <a:lnSpc>
                <a:spcPct val="110000"/>
              </a:lnSpc>
              <a:spcBef>
                <a:spcPts val="0"/>
              </a:spcBef>
              <a:spcAft>
                <a:spcPts val="0"/>
              </a:spcAft>
              <a:buNone/>
            </a:pPr>
            <a:r>
              <a:rPr lang="ru-RU" sz="2200" dirty="0">
                <a:latin typeface="Century" panose="02040604050505020304" pitchFamily="18" charset="0"/>
              </a:rPr>
              <a:t>Родилась 13 февраля 1978 года. Окончила в 2000 году Башкирский государственный педагогический университет по специальности</a:t>
            </a:r>
            <a:r>
              <a:rPr lang="en-US" sz="2200" dirty="0">
                <a:latin typeface="Century" panose="02040604050505020304" pitchFamily="18" charset="0"/>
              </a:rPr>
              <a:t> “</a:t>
            </a:r>
            <a:r>
              <a:rPr lang="ru-RU" sz="2200" dirty="0">
                <a:latin typeface="Century" panose="02040604050505020304" pitchFamily="18" charset="0"/>
              </a:rPr>
              <a:t>учитель истории</a:t>
            </a:r>
            <a:r>
              <a:rPr lang="en-US" sz="2200" dirty="0">
                <a:latin typeface="Century" panose="02040604050505020304" pitchFamily="18" charset="0"/>
              </a:rPr>
              <a:t>”</a:t>
            </a:r>
            <a:r>
              <a:rPr lang="ru-RU" sz="2200" dirty="0">
                <a:latin typeface="Century" panose="02040604050505020304" pitchFamily="18" charset="0"/>
              </a:rPr>
              <a:t>. С 1994 по 2007 годы работала в </a:t>
            </a:r>
            <a:r>
              <a:rPr lang="ru-RU" sz="2200" dirty="0" err="1">
                <a:latin typeface="Century" panose="02040604050505020304" pitchFamily="18" charset="0"/>
              </a:rPr>
              <a:t>Раймановской</a:t>
            </a:r>
            <a:r>
              <a:rPr lang="ru-RU" sz="2200" dirty="0">
                <a:latin typeface="Century" panose="02040604050505020304" pitchFamily="18" charset="0"/>
              </a:rPr>
              <a:t> средней школе, с 2007 по 2020 годы – в Управлении образования Администрации муниципального района Туймазинский район РБ. С 2020 года является директором средней школы №2 г. Туймазы.</a:t>
            </a:r>
          </a:p>
          <a:p>
            <a:pPr marL="0" indent="457200" algn="just">
              <a:lnSpc>
                <a:spcPct val="110000"/>
              </a:lnSpc>
              <a:spcBef>
                <a:spcPts val="0"/>
              </a:spcBef>
              <a:spcAft>
                <a:spcPts val="0"/>
              </a:spcAft>
              <a:buNone/>
            </a:pPr>
            <a:endParaRPr lang="ru-RU" sz="2200" dirty="0">
              <a:latin typeface="Century" panose="02040604050505020304" pitchFamily="18" charset="0"/>
            </a:endParaRPr>
          </a:p>
          <a:p>
            <a:pPr marL="0" indent="457200" algn="just">
              <a:lnSpc>
                <a:spcPct val="110000"/>
              </a:lnSpc>
              <a:spcBef>
                <a:spcPts val="0"/>
              </a:spcBef>
              <a:spcAft>
                <a:spcPts val="0"/>
              </a:spcAft>
              <a:buNone/>
            </a:pPr>
            <a:r>
              <a:rPr lang="ru-RU" sz="2200" b="1" dirty="0">
                <a:latin typeface="Century" panose="02040604050505020304" pitchFamily="18" charset="0"/>
              </a:rPr>
              <a:t>Награждена нагрудным знаком </a:t>
            </a:r>
            <a:r>
              <a:rPr lang="en-US" sz="2200" b="1" dirty="0">
                <a:latin typeface="Century" panose="02040604050505020304" pitchFamily="18" charset="0"/>
              </a:rPr>
              <a:t>“</a:t>
            </a:r>
            <a:r>
              <a:rPr lang="ru-RU" sz="2200" b="1" dirty="0">
                <a:latin typeface="Century" panose="02040604050505020304" pitchFamily="18" charset="0"/>
              </a:rPr>
              <a:t>Отличник образования Республики Башкортостан</a:t>
            </a:r>
            <a:r>
              <a:rPr lang="en-US" sz="2200" b="1" dirty="0">
                <a:latin typeface="Century" panose="02040604050505020304" pitchFamily="18" charset="0"/>
              </a:rPr>
              <a:t>”</a:t>
            </a:r>
            <a:r>
              <a:rPr lang="ru-RU" sz="2200" b="1" dirty="0">
                <a:latin typeface="Century" panose="02040604050505020304" pitchFamily="18" charset="0"/>
              </a:rPr>
              <a:t>, Почётной грамотой Министерства образования и науки Российской Федерации.</a:t>
            </a:r>
          </a:p>
        </p:txBody>
      </p:sp>
      <p:pic>
        <p:nvPicPr>
          <p:cNvPr id="4" name="Рисунок 3">
            <a:extLst>
              <a:ext uri="{FF2B5EF4-FFF2-40B4-BE49-F238E27FC236}">
                <a16:creationId xmlns:a16="http://schemas.microsoft.com/office/drawing/2014/main" id="{A8EC4F7E-65D0-F011-8691-ADFE0E97F5F8}"/>
              </a:ext>
            </a:extLst>
          </p:cNvPr>
          <p:cNvPicPr>
            <a:picLocks noChangeAspect="1"/>
          </p:cNvPicPr>
          <p:nvPr/>
        </p:nvPicPr>
        <p:blipFill>
          <a:blip r:embed="rId2" cstate="print">
            <a:extLst>
              <a:ext uri="{28A0092B-C50C-407E-A947-70E740481C1C}">
                <a14:useLocalDpi xmlns:a14="http://schemas.microsoft.com/office/drawing/2010/main" val="0"/>
              </a:ext>
            </a:extLst>
          </a:blip>
          <a:srcRect l="11313" t="627" r="51109" b="2936"/>
          <a:stretch>
            <a:fillRect/>
          </a:stretch>
        </p:blipFill>
        <p:spPr bwMode="auto">
          <a:xfrm>
            <a:off x="8788400" y="937481"/>
            <a:ext cx="2976880" cy="4983038"/>
          </a:xfrm>
          <a:prstGeom prst="rect">
            <a:avLst/>
          </a:prstGeom>
          <a:noFill/>
          <a:ln>
            <a:noFill/>
          </a:ln>
        </p:spPr>
      </p:pic>
    </p:spTree>
    <p:extLst>
      <p:ext uri="{BB962C8B-B14F-4D97-AF65-F5344CB8AC3E}">
        <p14:creationId xmlns:p14="http://schemas.microsoft.com/office/powerpoint/2010/main" val="3050059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60000">
              <a:schemeClr val="accent1">
                <a:lumMod val="60000"/>
                <a:lumOff val="40000"/>
              </a:schemeClr>
            </a:gs>
            <a:gs pos="19000">
              <a:srgbClr val="92D050"/>
            </a:gs>
            <a:gs pos="35000">
              <a:schemeClr val="accent4">
                <a:lumMod val="0"/>
                <a:lumOff val="100000"/>
              </a:schemeClr>
            </a:gs>
            <a:gs pos="100000">
              <a:schemeClr val="accent3">
                <a:lumMod val="40000"/>
                <a:lumOff val="6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928401" y="2204720"/>
            <a:ext cx="8574622" cy="1791547"/>
          </a:xfrm>
          <a:solidFill>
            <a:srgbClr val="DCEEB8">
              <a:alpha val="87843"/>
            </a:srgb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fontScale="90000"/>
          </a:bodyPr>
          <a:lstStyle/>
          <a:p>
            <a:pPr algn="ctr"/>
            <a:r>
              <a:rPr lang="ru-RU" b="1" dirty="0">
                <a:solidFill>
                  <a:srgbClr val="000066"/>
                </a:solidFill>
                <a:effectLst>
                  <a:outerShdw blurRad="38100" dist="38100" dir="2700000" algn="tl">
                    <a:srgbClr val="000000">
                      <a:alpha val="43137"/>
                    </a:srgbClr>
                  </a:outerShdw>
                </a:effectLst>
                <a:latin typeface="Century Schoolbook" panose="02040604050505020304" pitchFamily="18" charset="0"/>
              </a:rPr>
              <a:t>Учителя </a:t>
            </a:r>
            <a:br>
              <a:rPr lang="ru-RU" b="1" dirty="0">
                <a:solidFill>
                  <a:srgbClr val="000066"/>
                </a:solidFill>
                <a:effectLst>
                  <a:outerShdw blurRad="38100" dist="38100" dir="2700000" algn="tl">
                    <a:srgbClr val="000000">
                      <a:alpha val="43137"/>
                    </a:srgbClr>
                  </a:outerShdw>
                </a:effectLst>
                <a:latin typeface="Century Schoolbook" panose="02040604050505020304" pitchFamily="18" charset="0"/>
              </a:rPr>
            </a:br>
            <a:r>
              <a:rPr lang="ru-RU" b="1" dirty="0">
                <a:solidFill>
                  <a:srgbClr val="000066"/>
                </a:solidFill>
                <a:effectLst>
                  <a:outerShdw blurRad="38100" dist="38100" dir="2700000" algn="tl">
                    <a:srgbClr val="000000">
                      <a:alpha val="43137"/>
                    </a:srgbClr>
                  </a:outerShdw>
                </a:effectLst>
                <a:latin typeface="Century Schoolbook" panose="02040604050505020304" pitchFamily="18" charset="0"/>
              </a:rPr>
              <a:t>школы №2 г. Туймазы</a:t>
            </a:r>
          </a:p>
        </p:txBody>
      </p:sp>
    </p:spTree>
    <p:extLst>
      <p:ext uri="{BB962C8B-B14F-4D97-AF65-F5344CB8AC3E}">
        <p14:creationId xmlns:p14="http://schemas.microsoft.com/office/powerpoint/2010/main" val="2223317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60000">
              <a:schemeClr val="accent1">
                <a:lumMod val="60000"/>
                <a:lumOff val="40000"/>
              </a:schemeClr>
            </a:gs>
            <a:gs pos="19000">
              <a:srgbClr val="92D050"/>
            </a:gs>
            <a:gs pos="35000">
              <a:schemeClr val="accent4">
                <a:lumMod val="0"/>
                <a:lumOff val="100000"/>
              </a:schemeClr>
            </a:gs>
            <a:gs pos="100000">
              <a:schemeClr val="accent3">
                <a:lumMod val="40000"/>
                <a:lumOff val="6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2293033" y="56269"/>
            <a:ext cx="9322191" cy="633048"/>
          </a:xfrm>
        </p:spPr>
        <p:txBody>
          <a:bodyPr>
            <a:noAutofit/>
          </a:bodyPr>
          <a:lstStyle/>
          <a:p>
            <a:r>
              <a:rPr lang="ru-RU" sz="3600" b="1" dirty="0" err="1">
                <a:effectLst>
                  <a:outerShdw blurRad="38100" dist="38100" dir="2700000" algn="tl">
                    <a:srgbClr val="000000">
                      <a:alpha val="43137"/>
                    </a:srgbClr>
                  </a:outerShdw>
                </a:effectLst>
                <a:latin typeface="Century Gothic" panose="020B0502020202020204" pitchFamily="34" charset="0"/>
              </a:rPr>
              <a:t>Асфандиярова</a:t>
            </a:r>
            <a:r>
              <a:rPr lang="ru-RU" sz="3600" b="1" dirty="0">
                <a:effectLst>
                  <a:outerShdw blurRad="38100" dist="38100" dir="2700000" algn="tl">
                    <a:srgbClr val="000000">
                      <a:alpha val="43137"/>
                    </a:srgbClr>
                  </a:outerShdw>
                </a:effectLst>
                <a:latin typeface="Century Gothic" panose="020B0502020202020204" pitchFamily="34" charset="0"/>
              </a:rPr>
              <a:t>  Роза </a:t>
            </a:r>
            <a:r>
              <a:rPr lang="ru-RU" sz="3600" b="1" dirty="0" err="1">
                <a:effectLst>
                  <a:outerShdw blurRad="38100" dist="38100" dir="2700000" algn="tl">
                    <a:srgbClr val="000000">
                      <a:alpha val="43137"/>
                    </a:srgbClr>
                  </a:outerShdw>
                </a:effectLst>
                <a:latin typeface="Century Gothic" panose="020B0502020202020204" pitchFamily="34" charset="0"/>
              </a:rPr>
              <a:t>Рашитовна</a:t>
            </a:r>
            <a:endParaRPr lang="ru-RU" sz="3600" b="1" dirty="0">
              <a:effectLst>
                <a:outerShdw blurRad="38100" dist="38100" dir="2700000" algn="tl">
                  <a:srgbClr val="000000">
                    <a:alpha val="43137"/>
                  </a:srgbClr>
                </a:outerShdw>
              </a:effectLst>
              <a:latin typeface="Century Gothic" panose="020B0502020202020204" pitchFamily="34" charset="0"/>
            </a:endParaRPr>
          </a:p>
        </p:txBody>
      </p:sp>
      <p:pic>
        <p:nvPicPr>
          <p:cNvPr id="5122" name="Рисунок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325" y="1020884"/>
            <a:ext cx="3194367" cy="48162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4023360" y="589280"/>
            <a:ext cx="7995920" cy="5940088"/>
          </a:xfrm>
          <a:prstGeom prst="rect">
            <a:avLst/>
          </a:prstGeom>
        </p:spPr>
        <p:txBody>
          <a:bodyPr wrap="square">
            <a:spAutoFit/>
          </a:bodyPr>
          <a:lstStyle/>
          <a:p>
            <a:pPr lvl="0" indent="457200" algn="just">
              <a:spcAft>
                <a:spcPts val="0"/>
              </a:spcAft>
            </a:pPr>
            <a:r>
              <a:rPr lang="ru-RU" sz="2000" dirty="0">
                <a:latin typeface="Century" panose="02040604050505020304" pitchFamily="18" charset="0"/>
                <a:ea typeface="Times New Roman" panose="02020603050405020304" pitchFamily="18" charset="0"/>
                <a:cs typeface="Times New Roman" panose="02020603050405020304" pitchFamily="18" charset="0"/>
              </a:rPr>
              <a:t>Родилась 6 сентября 1947 года  в  городе Туймазы.</a:t>
            </a:r>
          </a:p>
          <a:p>
            <a:pPr lvl="0" indent="457200" algn="just">
              <a:spcAft>
                <a:spcPts val="0"/>
              </a:spcAft>
            </a:pPr>
            <a:r>
              <a:rPr lang="ru-RU" sz="2000" dirty="0">
                <a:latin typeface="Century" panose="02040604050505020304" pitchFamily="18" charset="0"/>
                <a:ea typeface="Times New Roman" panose="02020603050405020304" pitchFamily="18" charset="0"/>
                <a:cs typeface="Times New Roman" panose="02020603050405020304" pitchFamily="18" charset="0"/>
              </a:rPr>
              <a:t>Окончила Башкирский  государственный университет в 1971г по специальности филолог, преподаватель немецкого языка. Работала в МБОУ СОШ № 2 с углубленным изучением отдельных предметов г. Туймазы учителем МХК и иностранного языка.</a:t>
            </a:r>
          </a:p>
          <a:p>
            <a:pPr lvl="0" indent="457200" algn="just">
              <a:spcAft>
                <a:spcPts val="0"/>
              </a:spcAft>
            </a:pPr>
            <a:r>
              <a:rPr lang="ru-RU" sz="2000" dirty="0">
                <a:latin typeface="Century" panose="02040604050505020304" pitchFamily="18" charset="0"/>
                <a:ea typeface="Times New Roman" panose="02020603050405020304" pitchFamily="18" charset="0"/>
                <a:cs typeface="Times New Roman" panose="02020603050405020304" pitchFamily="18" charset="0"/>
              </a:rPr>
              <a:t>Педагогическое кредо: </a:t>
            </a:r>
            <a:r>
              <a:rPr lang="ru-RU" sz="2000" b="1" dirty="0">
                <a:latin typeface="Century" panose="02040604050505020304" pitchFamily="18" charset="0"/>
                <a:ea typeface="Times New Roman" panose="02020603050405020304" pitchFamily="18" charset="0"/>
                <a:cs typeface="Times New Roman" panose="02020603050405020304" pitchFamily="18" charset="0"/>
              </a:rPr>
              <a:t>«Моё продолжение – в моих учениках»</a:t>
            </a:r>
          </a:p>
          <a:p>
            <a:pPr lvl="0" indent="457200" algn="just">
              <a:spcAft>
                <a:spcPts val="0"/>
              </a:spcAft>
            </a:pPr>
            <a:r>
              <a:rPr lang="ru-RU" sz="2000" dirty="0">
                <a:latin typeface="Century" panose="02040604050505020304" pitchFamily="18" charset="0"/>
                <a:ea typeface="Times New Roman" panose="02020603050405020304" pitchFamily="18" charset="0"/>
                <a:cs typeface="Times New Roman" panose="02020603050405020304" pitchFamily="18" charset="0"/>
              </a:rPr>
              <a:t>Уже со школьной скамьи  Роза </a:t>
            </a:r>
            <a:r>
              <a:rPr lang="ru-RU" sz="2000" dirty="0" err="1">
                <a:latin typeface="Century" panose="02040604050505020304" pitchFamily="18" charset="0"/>
                <a:ea typeface="Times New Roman" panose="02020603050405020304" pitchFamily="18" charset="0"/>
                <a:cs typeface="Times New Roman" panose="02020603050405020304" pitchFamily="18" charset="0"/>
              </a:rPr>
              <a:t>Рашитовна</a:t>
            </a:r>
            <a:r>
              <a:rPr lang="ru-RU" sz="2000" dirty="0">
                <a:latin typeface="Century" panose="02040604050505020304" pitchFamily="18" charset="0"/>
                <a:ea typeface="Times New Roman" panose="02020603050405020304" pitchFamily="18" charset="0"/>
                <a:cs typeface="Times New Roman" panose="02020603050405020304" pitchFamily="18" charset="0"/>
              </a:rPr>
              <a:t> решила изучать иностранные языки, потому что она считала, что знание иностранного языка – это пропуск в современный мир. После окончания  Башкирского государственного университета работала учителем немецкого языка  в общеобразовательной школе №2. С 1981 года занимала должность</a:t>
            </a:r>
            <a:r>
              <a:rPr lang="ru-RU" sz="2000" dirty="0">
                <a:solidFill>
                  <a:prstClr val="black"/>
                </a:solidFill>
                <a:latin typeface="Century" panose="02040604050505020304" pitchFamily="18" charset="0"/>
                <a:ea typeface="Times New Roman" panose="02020603050405020304" pitchFamily="18" charset="0"/>
                <a:cs typeface="Times New Roman" panose="02020603050405020304" pitchFamily="18" charset="0"/>
              </a:rPr>
              <a:t> заместителя директора по ВР.</a:t>
            </a:r>
            <a:r>
              <a:rPr lang="ru-RU" sz="2000" dirty="0">
                <a:latin typeface="Century" panose="02040604050505020304" pitchFamily="18" charset="0"/>
                <a:ea typeface="Times New Roman" panose="02020603050405020304" pitchFamily="18" charset="0"/>
                <a:cs typeface="Times New Roman" panose="02020603050405020304" pitchFamily="18" charset="0"/>
              </a:rPr>
              <a:t> Отличительными качествами Розы </a:t>
            </a:r>
            <a:r>
              <a:rPr lang="ru-RU" sz="2000" dirty="0" err="1">
                <a:latin typeface="Century" panose="02040604050505020304" pitchFamily="18" charset="0"/>
                <a:ea typeface="Times New Roman" panose="02020603050405020304" pitchFamily="18" charset="0"/>
                <a:cs typeface="Times New Roman" panose="02020603050405020304" pitchFamily="18" charset="0"/>
              </a:rPr>
              <a:t>Рашитовны</a:t>
            </a:r>
            <a:r>
              <a:rPr lang="ru-RU" sz="2000" dirty="0">
                <a:latin typeface="Century" panose="02040604050505020304" pitchFamily="18" charset="0"/>
                <a:ea typeface="Times New Roman" panose="02020603050405020304" pitchFamily="18" charset="0"/>
                <a:cs typeface="Times New Roman" panose="02020603050405020304" pitchFamily="18" charset="0"/>
              </a:rPr>
              <a:t> являлись организаторские способности, ответственность, мобильность, педагогический такт.</a:t>
            </a:r>
          </a:p>
          <a:p>
            <a:pPr lvl="0" indent="457200" algn="just"/>
            <a:r>
              <a:rPr lang="ru-RU" sz="2000" b="1" dirty="0">
                <a:solidFill>
                  <a:prstClr val="black"/>
                </a:solidFill>
                <a:latin typeface="Century" panose="02040604050505020304" pitchFamily="18" charset="0"/>
                <a:ea typeface="Times New Roman" panose="02020603050405020304" pitchFamily="18" charset="0"/>
                <a:cs typeface="Times New Roman" panose="02020603050405020304" pitchFamily="18" charset="0"/>
              </a:rPr>
              <a:t>Награды: «Отличник народного просвещения РФ» (1987г).</a:t>
            </a:r>
          </a:p>
          <a:p>
            <a:pPr lvl="0" indent="457200" algn="just">
              <a:spcAft>
                <a:spcPts val="0"/>
              </a:spcAft>
            </a:pPr>
            <a:endParaRPr lang="ru-RU" sz="2000" dirty="0">
              <a:latin typeface="Century" panose="020406040505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0284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60000">
              <a:schemeClr val="accent1">
                <a:lumMod val="60000"/>
                <a:lumOff val="40000"/>
              </a:schemeClr>
            </a:gs>
            <a:gs pos="19000">
              <a:srgbClr val="92D050"/>
            </a:gs>
            <a:gs pos="35000">
              <a:schemeClr val="accent4">
                <a:lumMod val="0"/>
                <a:lumOff val="100000"/>
              </a:schemeClr>
            </a:gs>
            <a:gs pos="100000">
              <a:schemeClr val="accent3">
                <a:lumMod val="40000"/>
                <a:lumOff val="6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2672858" y="211016"/>
            <a:ext cx="9322191" cy="633048"/>
          </a:xfrm>
        </p:spPr>
        <p:txBody>
          <a:bodyPr>
            <a:noAutofit/>
          </a:bodyPr>
          <a:lstStyle/>
          <a:p>
            <a:r>
              <a:rPr lang="ru-RU" sz="3600" b="1" dirty="0">
                <a:effectLst>
                  <a:outerShdw blurRad="38100" dist="38100" dir="2700000" algn="tl">
                    <a:srgbClr val="000000">
                      <a:alpha val="43137"/>
                    </a:srgbClr>
                  </a:outerShdw>
                </a:effectLst>
                <a:latin typeface="Century Gothic" panose="020B0502020202020204" pitchFamily="34" charset="0"/>
              </a:rPr>
              <a:t>Ахметова </a:t>
            </a:r>
            <a:r>
              <a:rPr lang="ru-RU" sz="3600" b="1" dirty="0" err="1">
                <a:effectLst>
                  <a:outerShdw blurRad="38100" dist="38100" dir="2700000" algn="tl">
                    <a:srgbClr val="000000">
                      <a:alpha val="43137"/>
                    </a:srgbClr>
                  </a:outerShdw>
                </a:effectLst>
                <a:latin typeface="Century Gothic" panose="020B0502020202020204" pitchFamily="34" charset="0"/>
              </a:rPr>
              <a:t>Асия</a:t>
            </a:r>
            <a:r>
              <a:rPr lang="ru-RU" sz="3600" b="1" dirty="0">
                <a:effectLst>
                  <a:outerShdw blurRad="38100" dist="38100" dir="2700000" algn="tl">
                    <a:srgbClr val="000000">
                      <a:alpha val="43137"/>
                    </a:srgbClr>
                  </a:outerShdw>
                </a:effectLst>
                <a:latin typeface="Century Gothic" panose="020B0502020202020204" pitchFamily="34" charset="0"/>
              </a:rPr>
              <a:t> </a:t>
            </a:r>
            <a:r>
              <a:rPr lang="ru-RU" sz="3600" b="1" dirty="0" err="1">
                <a:effectLst>
                  <a:outerShdw blurRad="38100" dist="38100" dir="2700000" algn="tl">
                    <a:srgbClr val="000000">
                      <a:alpha val="43137"/>
                    </a:srgbClr>
                  </a:outerShdw>
                </a:effectLst>
                <a:latin typeface="Century Gothic" panose="020B0502020202020204" pitchFamily="34" charset="0"/>
              </a:rPr>
              <a:t>Каррамовна</a:t>
            </a:r>
            <a:endParaRPr lang="ru-RU" sz="3600" b="1" dirty="0">
              <a:effectLst>
                <a:outerShdw blurRad="38100" dist="38100" dir="2700000" algn="tl">
                  <a:srgbClr val="000000">
                    <a:alpha val="43137"/>
                  </a:srgbClr>
                </a:outerShdw>
              </a:effectLst>
              <a:latin typeface="Century Gothic" panose="020B0502020202020204" pitchFamily="34" charset="0"/>
            </a:endParaRPr>
          </a:p>
        </p:txBody>
      </p:sp>
      <p:sp>
        <p:nvSpPr>
          <p:cNvPr id="2" name="Прямоугольник 1"/>
          <p:cNvSpPr/>
          <p:nvPr/>
        </p:nvSpPr>
        <p:spPr>
          <a:xfrm>
            <a:off x="695325" y="844064"/>
            <a:ext cx="8179089" cy="5016758"/>
          </a:xfrm>
          <a:prstGeom prst="rect">
            <a:avLst/>
          </a:prstGeom>
        </p:spPr>
        <p:txBody>
          <a:bodyPr wrap="square">
            <a:spAutoFit/>
          </a:bodyPr>
          <a:lstStyle/>
          <a:p>
            <a:pPr lvl="0" indent="457200" algn="just">
              <a:spcAft>
                <a:spcPts val="0"/>
              </a:spcAft>
            </a:pPr>
            <a:r>
              <a:rPr lang="ru-RU" sz="2000" dirty="0">
                <a:latin typeface="Century" panose="02040604050505020304" pitchFamily="18" charset="0"/>
                <a:ea typeface="Times New Roman" panose="02020603050405020304" pitchFamily="18" charset="0"/>
                <a:cs typeface="Times New Roman" panose="02020603050405020304" pitchFamily="18" charset="0"/>
              </a:rPr>
              <a:t>Родилась 1 июня 1950 года  в деревне </a:t>
            </a:r>
            <a:r>
              <a:rPr lang="ru-RU" sz="2000" dirty="0" err="1">
                <a:latin typeface="Century" panose="02040604050505020304" pitchFamily="18" charset="0"/>
                <a:ea typeface="Times New Roman" panose="02020603050405020304" pitchFamily="18" charset="0"/>
                <a:cs typeface="Times New Roman" panose="02020603050405020304" pitchFamily="18" charset="0"/>
              </a:rPr>
              <a:t>Райманово</a:t>
            </a:r>
            <a:r>
              <a:rPr lang="ru-RU" sz="2000" dirty="0">
                <a:latin typeface="Century" panose="02040604050505020304" pitchFamily="18" charset="0"/>
                <a:ea typeface="Times New Roman" panose="02020603050405020304" pitchFamily="18" charset="0"/>
                <a:cs typeface="Times New Roman" panose="02020603050405020304" pitchFamily="18" charset="0"/>
              </a:rPr>
              <a:t> Туймазинского района.</a:t>
            </a:r>
          </a:p>
          <a:p>
            <a:pPr lvl="0" indent="457200" algn="just">
              <a:spcAft>
                <a:spcPts val="0"/>
              </a:spcAft>
            </a:pPr>
            <a:r>
              <a:rPr lang="ru-RU" sz="2000" dirty="0">
                <a:solidFill>
                  <a:prstClr val="black"/>
                </a:solidFill>
                <a:latin typeface="Century" panose="02040604050505020304" pitchFamily="18" charset="0"/>
                <a:ea typeface="Times New Roman" panose="02020603050405020304" pitchFamily="18" charset="0"/>
                <a:cs typeface="Times New Roman" panose="02020603050405020304" pitchFamily="18" charset="0"/>
              </a:rPr>
              <a:t>В 1972 году </a:t>
            </a:r>
            <a:r>
              <a:rPr lang="ru-RU" sz="2000" dirty="0">
                <a:latin typeface="Century" panose="02040604050505020304" pitchFamily="18" charset="0"/>
                <a:ea typeface="Times New Roman" panose="02020603050405020304" pitchFamily="18" charset="0"/>
                <a:cs typeface="Times New Roman" panose="02020603050405020304" pitchFamily="18" charset="0"/>
              </a:rPr>
              <a:t>окончила Башкирский  государственный педагогический институт по специальности учитель математики и физики.</a:t>
            </a:r>
          </a:p>
          <a:p>
            <a:pPr lvl="0" indent="457200" algn="just"/>
            <a:r>
              <a:rPr lang="ru-RU" sz="2000" dirty="0">
                <a:solidFill>
                  <a:prstClr val="black"/>
                </a:solidFill>
                <a:latin typeface="Century" panose="02040604050505020304" pitchFamily="18" charset="0"/>
                <a:ea typeface="Times New Roman" panose="02020603050405020304" pitchFamily="18" charset="0"/>
                <a:cs typeface="Times New Roman" panose="02020603050405020304" pitchFamily="18" charset="0"/>
              </a:rPr>
              <a:t>С 1972 года она </a:t>
            </a:r>
            <a:r>
              <a:rPr lang="ru-RU" sz="2000" dirty="0">
                <a:latin typeface="Century" panose="02040604050505020304" pitchFamily="18" charset="0"/>
                <a:ea typeface="Times New Roman" panose="02020603050405020304" pitchFamily="18" charset="0"/>
                <a:cs typeface="Times New Roman" panose="02020603050405020304" pitchFamily="18" charset="0"/>
              </a:rPr>
              <a:t>работала учителем математики  в МБОУ СОШ № 2 с углубленным изучением отдельных предметов г. Туймазы, а </a:t>
            </a:r>
            <a:r>
              <a:rPr lang="ru-RU" sz="2000" dirty="0">
                <a:solidFill>
                  <a:prstClr val="black"/>
                </a:solidFill>
                <a:latin typeface="Century" panose="02040604050505020304" pitchFamily="18" charset="0"/>
                <a:ea typeface="Times New Roman" panose="02020603050405020304" pitchFamily="18" charset="0"/>
                <a:cs typeface="Times New Roman" panose="02020603050405020304" pitchFamily="18" charset="0"/>
              </a:rPr>
              <a:t>с 1979 года </a:t>
            </a:r>
            <a:r>
              <a:rPr lang="ru-RU" sz="2000" dirty="0">
                <a:latin typeface="Century" panose="02040604050505020304" pitchFamily="18" charset="0"/>
                <a:ea typeface="Times New Roman" panose="02020603050405020304" pitchFamily="18" charset="0"/>
                <a:cs typeface="Times New Roman" panose="02020603050405020304" pitchFamily="18" charset="0"/>
              </a:rPr>
              <a:t>заместителем директора по УВР.</a:t>
            </a:r>
          </a:p>
          <a:p>
            <a:pPr lvl="0" indent="457200" algn="just">
              <a:spcAft>
                <a:spcPts val="0"/>
              </a:spcAft>
            </a:pPr>
            <a:r>
              <a:rPr lang="ru-RU" sz="2000" dirty="0">
                <a:latin typeface="Century" panose="02040604050505020304" pitchFamily="18" charset="0"/>
                <a:ea typeface="Times New Roman" panose="02020603050405020304" pitchFamily="18" charset="0"/>
                <a:cs typeface="Times New Roman" panose="02020603050405020304" pitchFamily="18" charset="0"/>
              </a:rPr>
              <a:t>Педагогическое кредо: </a:t>
            </a:r>
            <a:r>
              <a:rPr lang="ru-RU" sz="2000" b="1" dirty="0">
                <a:latin typeface="Century" panose="02040604050505020304" pitchFamily="18" charset="0"/>
                <a:ea typeface="Times New Roman" panose="02020603050405020304" pitchFamily="18" charset="0"/>
                <a:cs typeface="Times New Roman" panose="02020603050405020304" pitchFamily="18" charset="0"/>
              </a:rPr>
              <a:t>«Вся жизнь – это задача. И от того, как ты решишь её, зависит твое будущее».</a:t>
            </a:r>
          </a:p>
          <a:p>
            <a:pPr indent="457200" algn="just"/>
            <a:r>
              <a:rPr lang="ru-RU" sz="2000" dirty="0">
                <a:latin typeface="Century" panose="02040604050505020304" pitchFamily="18" charset="0"/>
                <a:ea typeface="Times New Roman" panose="02020603050405020304" pitchFamily="18" charset="0"/>
                <a:cs typeface="Times New Roman" panose="02020603050405020304" pitchFamily="18" charset="0"/>
              </a:rPr>
              <a:t>Высокий уровень культуры, глубина знания предмета, мастерское владение методикой обучения и воспитания, демократизм в общении с учащимися и коллегами отличают  её педагогическую деятельность.</a:t>
            </a:r>
          </a:p>
          <a:p>
            <a:pPr lvl="0" indent="457200" algn="just">
              <a:spcAft>
                <a:spcPts val="0"/>
              </a:spcAft>
            </a:pPr>
            <a:endParaRPr lang="ru-RU" sz="2000" dirty="0">
              <a:latin typeface="Century" panose="02040604050505020304" pitchFamily="18" charset="0"/>
              <a:ea typeface="Times New Roman" panose="02020603050405020304" pitchFamily="18" charset="0"/>
              <a:cs typeface="Times New Roman" panose="02020603050405020304" pitchFamily="18" charset="0"/>
            </a:endParaRPr>
          </a:p>
          <a:p>
            <a:pPr lvl="0" indent="457200" algn="just">
              <a:spcAft>
                <a:spcPts val="0"/>
              </a:spcAft>
            </a:pPr>
            <a:r>
              <a:rPr lang="ru-RU" sz="2000" b="1" dirty="0">
                <a:latin typeface="Century" panose="02040604050505020304" pitchFamily="18" charset="0"/>
                <a:ea typeface="Times New Roman" panose="02020603050405020304" pitchFamily="18" charset="0"/>
                <a:cs typeface="Times New Roman" panose="02020603050405020304" pitchFamily="18" charset="0"/>
              </a:rPr>
              <a:t>Награды: «Отличник народного просвещения РФ» (1991г). </a:t>
            </a:r>
          </a:p>
        </p:txBody>
      </p:sp>
      <p:pic>
        <p:nvPicPr>
          <p:cNvPr id="5" name="Рисунок 4"/>
          <p:cNvPicPr>
            <a:picLocks noChangeAspect="1"/>
          </p:cNvPicPr>
          <p:nvPr/>
        </p:nvPicPr>
        <p:blipFill>
          <a:blip r:embed="rId2" cstate="print"/>
          <a:stretch>
            <a:fillRect/>
          </a:stretch>
        </p:blipFill>
        <p:spPr>
          <a:xfrm>
            <a:off x="8874415" y="1185365"/>
            <a:ext cx="3162839" cy="4426546"/>
          </a:xfrm>
          <a:prstGeom prst="rect">
            <a:avLst/>
          </a:prstGeom>
          <a:ln>
            <a:noFill/>
          </a:ln>
          <a:effectLst>
            <a:softEdge rad="112500"/>
          </a:effectLst>
        </p:spPr>
      </p:pic>
    </p:spTree>
    <p:extLst>
      <p:ext uri="{BB962C8B-B14F-4D97-AF65-F5344CB8AC3E}">
        <p14:creationId xmlns:p14="http://schemas.microsoft.com/office/powerpoint/2010/main" val="3005452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60000">
              <a:schemeClr val="accent1">
                <a:lumMod val="60000"/>
                <a:lumOff val="40000"/>
              </a:schemeClr>
            </a:gs>
            <a:gs pos="19000">
              <a:srgbClr val="92D050"/>
            </a:gs>
            <a:gs pos="35000">
              <a:schemeClr val="accent4">
                <a:lumMod val="0"/>
                <a:lumOff val="100000"/>
              </a:schemeClr>
            </a:gs>
            <a:gs pos="100000">
              <a:schemeClr val="accent3">
                <a:lumMod val="40000"/>
                <a:lumOff val="6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2715063" y="211016"/>
            <a:ext cx="9322191" cy="633048"/>
          </a:xfrm>
        </p:spPr>
        <p:txBody>
          <a:bodyPr>
            <a:noAutofit/>
          </a:bodyPr>
          <a:lstStyle/>
          <a:p>
            <a:r>
              <a:rPr lang="ru-RU" sz="3600" b="1" dirty="0" err="1">
                <a:effectLst>
                  <a:outerShdw blurRad="38100" dist="38100" dir="2700000" algn="tl">
                    <a:srgbClr val="000000">
                      <a:alpha val="43137"/>
                    </a:srgbClr>
                  </a:outerShdw>
                </a:effectLst>
                <a:latin typeface="Century Gothic" panose="020B0502020202020204" pitchFamily="34" charset="0"/>
              </a:rPr>
              <a:t>Габдулхакова</a:t>
            </a:r>
            <a:r>
              <a:rPr lang="ru-RU" sz="3600" b="1" dirty="0">
                <a:effectLst>
                  <a:outerShdw blurRad="38100" dist="38100" dir="2700000" algn="tl">
                    <a:srgbClr val="000000">
                      <a:alpha val="43137"/>
                    </a:srgbClr>
                  </a:outerShdw>
                </a:effectLst>
                <a:latin typeface="Century Gothic" panose="020B0502020202020204" pitchFamily="34" charset="0"/>
              </a:rPr>
              <a:t>  </a:t>
            </a:r>
            <a:r>
              <a:rPr lang="ru-RU" sz="3600" b="1" dirty="0" err="1">
                <a:effectLst>
                  <a:outerShdw blurRad="38100" dist="38100" dir="2700000" algn="tl">
                    <a:srgbClr val="000000">
                      <a:alpha val="43137"/>
                    </a:srgbClr>
                  </a:outerShdw>
                </a:effectLst>
                <a:latin typeface="Century Gothic" panose="020B0502020202020204" pitchFamily="34" charset="0"/>
              </a:rPr>
              <a:t>Насима</a:t>
            </a:r>
            <a:r>
              <a:rPr lang="ru-RU" sz="3600" b="1" dirty="0">
                <a:effectLst>
                  <a:outerShdw blurRad="38100" dist="38100" dir="2700000" algn="tl">
                    <a:srgbClr val="000000">
                      <a:alpha val="43137"/>
                    </a:srgbClr>
                  </a:outerShdw>
                </a:effectLst>
                <a:latin typeface="Century Gothic" panose="020B0502020202020204" pitchFamily="34" charset="0"/>
              </a:rPr>
              <a:t>  </a:t>
            </a:r>
            <a:r>
              <a:rPr lang="ru-RU" sz="3600" b="1" dirty="0" err="1">
                <a:effectLst>
                  <a:outerShdw blurRad="38100" dist="38100" dir="2700000" algn="tl">
                    <a:srgbClr val="000000">
                      <a:alpha val="43137"/>
                    </a:srgbClr>
                  </a:outerShdw>
                </a:effectLst>
                <a:latin typeface="Century Gothic" panose="020B0502020202020204" pitchFamily="34" charset="0"/>
              </a:rPr>
              <a:t>Ахметьяновна</a:t>
            </a:r>
            <a:endParaRPr lang="ru-RU" sz="3600" b="1" dirty="0">
              <a:effectLst>
                <a:outerShdw blurRad="38100" dist="38100" dir="2700000" algn="tl">
                  <a:srgbClr val="000000">
                    <a:alpha val="43137"/>
                  </a:srgbClr>
                </a:outerShdw>
              </a:effectLst>
              <a:latin typeface="Century Gothic" panose="020B0502020202020204" pitchFamily="34" charset="0"/>
            </a:endParaRPr>
          </a:p>
        </p:txBody>
      </p:sp>
      <p:sp>
        <p:nvSpPr>
          <p:cNvPr id="2" name="Прямоугольник 1"/>
          <p:cNvSpPr/>
          <p:nvPr/>
        </p:nvSpPr>
        <p:spPr>
          <a:xfrm>
            <a:off x="4521200" y="1148864"/>
            <a:ext cx="7516054" cy="5509200"/>
          </a:xfrm>
          <a:prstGeom prst="rect">
            <a:avLst/>
          </a:prstGeom>
        </p:spPr>
        <p:txBody>
          <a:bodyPr wrap="square">
            <a:spAutoFit/>
          </a:bodyPr>
          <a:lstStyle/>
          <a:p>
            <a:pPr lvl="0" algn="just"/>
            <a:r>
              <a:rPr lang="ru-RU" sz="2200" dirty="0">
                <a:latin typeface="Century" panose="02040604050505020304" pitchFamily="18" charset="0"/>
              </a:rPr>
              <a:t>	Родилась 1 января 1952 года в деревне </a:t>
            </a:r>
            <a:r>
              <a:rPr lang="ru-RU" sz="2200" dirty="0" err="1">
                <a:latin typeface="Century" panose="02040604050505020304" pitchFamily="18" charset="0"/>
              </a:rPr>
              <a:t>Кугарчин</a:t>
            </a:r>
            <a:r>
              <a:rPr lang="ru-RU" sz="2200" dirty="0">
                <a:latin typeface="Century" panose="02040604050505020304" pitchFamily="18" charset="0"/>
              </a:rPr>
              <a:t>–</a:t>
            </a:r>
            <a:r>
              <a:rPr lang="ru-RU" sz="2200" dirty="0" err="1">
                <a:latin typeface="Century" panose="02040604050505020304" pitchFamily="18" charset="0"/>
              </a:rPr>
              <a:t>Буляково</a:t>
            </a:r>
            <a:r>
              <a:rPr lang="ru-RU" sz="2200" dirty="0">
                <a:latin typeface="Century" panose="02040604050505020304" pitchFamily="18" charset="0"/>
              </a:rPr>
              <a:t>, Шаранского района.</a:t>
            </a:r>
          </a:p>
          <a:p>
            <a:pPr lvl="0" algn="just"/>
            <a:r>
              <a:rPr lang="ru-RU" sz="2200" dirty="0">
                <a:latin typeface="Century" panose="02040604050505020304" pitchFamily="18" charset="0"/>
              </a:rPr>
              <a:t>В 1971году  окончила </a:t>
            </a:r>
            <a:r>
              <a:rPr lang="ru-RU" sz="2200" dirty="0" err="1">
                <a:latin typeface="Century" panose="02040604050505020304" pitchFamily="18" charset="0"/>
              </a:rPr>
              <a:t>Белебеевское</a:t>
            </a:r>
            <a:r>
              <a:rPr lang="ru-RU" sz="2200" dirty="0">
                <a:latin typeface="Century" panose="02040604050505020304" pitchFamily="18" charset="0"/>
              </a:rPr>
              <a:t> педагогическое училище по специальности учитель начальных классов. </a:t>
            </a:r>
          </a:p>
          <a:p>
            <a:pPr lvl="0" algn="just"/>
            <a:r>
              <a:rPr lang="ru-RU" sz="2200" dirty="0">
                <a:latin typeface="Century" panose="02040604050505020304" pitchFamily="18" charset="0"/>
              </a:rPr>
              <a:t>	Насима </a:t>
            </a:r>
            <a:r>
              <a:rPr lang="ru-RU" sz="2200" dirty="0" err="1">
                <a:latin typeface="Century" panose="02040604050505020304" pitchFamily="18" charset="0"/>
              </a:rPr>
              <a:t>Ахметьяновна</a:t>
            </a:r>
            <a:r>
              <a:rPr lang="ru-RU" sz="2200" dirty="0">
                <a:latin typeface="Century" panose="02040604050505020304" pitchFamily="18" charset="0"/>
              </a:rPr>
              <a:t> с 1980 года работает  в Туймазинской  средней школе № 2. Она показала себя трудолюбивой, старательной учительницей, настойчиво работающей над повышением эффективности урока и воспитанием школьников. Большое внимание уделяет воспитанию патриотизма.</a:t>
            </a:r>
          </a:p>
          <a:p>
            <a:pPr algn="just"/>
            <a:endParaRPr lang="ru-RU" sz="2200" b="1" dirty="0">
              <a:latin typeface="Century" panose="02040604050505020304" pitchFamily="18" charset="0"/>
            </a:endParaRPr>
          </a:p>
          <a:p>
            <a:pPr algn="just"/>
            <a:r>
              <a:rPr lang="ru-RU" sz="2200" b="1" dirty="0">
                <a:latin typeface="Century" panose="02040604050505020304" pitchFamily="18" charset="0"/>
              </a:rPr>
              <a:t>	Награды: «Почётный работник общего образования РФ» (2001г), нагрудный знак</a:t>
            </a:r>
            <a:r>
              <a:rPr lang="en-US" sz="2200" b="1" dirty="0">
                <a:latin typeface="Century" panose="02040604050505020304" pitchFamily="18" charset="0"/>
              </a:rPr>
              <a:t> </a:t>
            </a:r>
            <a:r>
              <a:rPr lang="ru-RU" sz="2200" b="1" dirty="0">
                <a:latin typeface="Century" panose="02040604050505020304" pitchFamily="18" charset="0"/>
              </a:rPr>
              <a:t>«За верность профессии»</a:t>
            </a:r>
            <a:r>
              <a:rPr lang="en-US" sz="2200" b="1" dirty="0">
                <a:latin typeface="Century" panose="02040604050505020304" pitchFamily="18" charset="0"/>
              </a:rPr>
              <a:t> (2023</a:t>
            </a:r>
            <a:r>
              <a:rPr lang="ru-RU" sz="2200" b="1" dirty="0">
                <a:latin typeface="Century" panose="02040604050505020304" pitchFamily="18" charset="0"/>
              </a:rPr>
              <a:t>г).</a:t>
            </a:r>
          </a:p>
          <a:p>
            <a:pPr algn="just"/>
            <a:endParaRPr lang="ru-RU" sz="2200" dirty="0">
              <a:latin typeface="Century" panose="02040604050505020304" pitchFamily="18" charset="0"/>
            </a:endParaRPr>
          </a:p>
        </p:txBody>
      </p:sp>
      <p:pic>
        <p:nvPicPr>
          <p:cNvPr id="7170" name="Рисунок 1" descr="C:\Users\Ирина\Deskto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833" y="1417441"/>
            <a:ext cx="3824287" cy="402311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5737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60000">
              <a:schemeClr val="accent1">
                <a:lumMod val="60000"/>
                <a:lumOff val="40000"/>
              </a:schemeClr>
            </a:gs>
            <a:gs pos="19000">
              <a:srgbClr val="92D050"/>
            </a:gs>
            <a:gs pos="35000">
              <a:schemeClr val="accent4">
                <a:lumMod val="0"/>
                <a:lumOff val="100000"/>
              </a:schemeClr>
            </a:gs>
            <a:gs pos="100000">
              <a:schemeClr val="accent3">
                <a:lumMod val="40000"/>
                <a:lumOff val="6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2715063" y="211016"/>
            <a:ext cx="9322191" cy="633048"/>
          </a:xfrm>
        </p:spPr>
        <p:txBody>
          <a:bodyPr>
            <a:noAutofit/>
          </a:bodyPr>
          <a:lstStyle/>
          <a:p>
            <a:pPr lvl="0"/>
            <a:r>
              <a:rPr lang="ru-RU" sz="3600" b="1" dirty="0">
                <a:effectLst>
                  <a:outerShdw blurRad="38100" dist="38100" dir="2700000" algn="tl">
                    <a:srgbClr val="000000">
                      <a:alpha val="43137"/>
                    </a:srgbClr>
                  </a:outerShdw>
                </a:effectLst>
                <a:latin typeface="Century Gothic" panose="020B0502020202020204" pitchFamily="34" charset="0"/>
              </a:rPr>
              <a:t>Гарипова  </a:t>
            </a:r>
            <a:r>
              <a:rPr lang="ru-RU" sz="3600" b="1" dirty="0" err="1">
                <a:effectLst>
                  <a:outerShdw blurRad="38100" dist="38100" dir="2700000" algn="tl">
                    <a:srgbClr val="000000">
                      <a:alpha val="43137"/>
                    </a:srgbClr>
                  </a:outerShdw>
                </a:effectLst>
                <a:latin typeface="Century Gothic" panose="020B0502020202020204" pitchFamily="34" charset="0"/>
              </a:rPr>
              <a:t>Гульниса</a:t>
            </a:r>
            <a:r>
              <a:rPr lang="ru-RU" sz="3600" b="1" dirty="0">
                <a:effectLst>
                  <a:outerShdw blurRad="38100" dist="38100" dir="2700000" algn="tl">
                    <a:srgbClr val="000000">
                      <a:alpha val="43137"/>
                    </a:srgbClr>
                  </a:outerShdw>
                </a:effectLst>
                <a:latin typeface="Century Gothic" panose="020B0502020202020204" pitchFamily="34" charset="0"/>
              </a:rPr>
              <a:t>  </a:t>
            </a:r>
            <a:r>
              <a:rPr lang="ru-RU" sz="3600" b="1" dirty="0" err="1">
                <a:effectLst>
                  <a:outerShdw blurRad="38100" dist="38100" dir="2700000" algn="tl">
                    <a:srgbClr val="000000">
                      <a:alpha val="43137"/>
                    </a:srgbClr>
                  </a:outerShdw>
                </a:effectLst>
                <a:latin typeface="Century Gothic" panose="020B0502020202020204" pitchFamily="34" charset="0"/>
              </a:rPr>
              <a:t>Закиевна</a:t>
            </a:r>
            <a:endParaRPr lang="ru-RU" sz="3600" b="1" dirty="0">
              <a:effectLst>
                <a:outerShdw blurRad="38100" dist="38100" dir="2700000" algn="tl">
                  <a:srgbClr val="000000">
                    <a:alpha val="43137"/>
                  </a:srgbClr>
                </a:outerShdw>
              </a:effectLst>
              <a:latin typeface="Century Gothic" panose="020B0502020202020204" pitchFamily="34" charset="0"/>
            </a:endParaRPr>
          </a:p>
        </p:txBody>
      </p:sp>
      <p:pic>
        <p:nvPicPr>
          <p:cNvPr id="8194" name="Рисунок 1" descr="F:\книга\Гарипова Г.З\P102035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1755" y="1005157"/>
            <a:ext cx="3945499" cy="52024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695325" y="844064"/>
            <a:ext cx="7396430" cy="5632310"/>
          </a:xfrm>
          <a:prstGeom prst="rect">
            <a:avLst/>
          </a:prstGeom>
        </p:spPr>
        <p:txBody>
          <a:bodyPr wrap="square">
            <a:spAutoFit/>
          </a:bodyPr>
          <a:lstStyle/>
          <a:p>
            <a:pPr lvl="0" indent="457200" algn="just">
              <a:spcAft>
                <a:spcPts val="0"/>
              </a:spcAft>
            </a:pPr>
            <a:r>
              <a:rPr lang="ru-RU" sz="2000" dirty="0">
                <a:latin typeface="Century" panose="02040604050505020304" pitchFamily="18" charset="0"/>
                <a:ea typeface="Times New Roman" panose="02020603050405020304" pitchFamily="18" charset="0"/>
                <a:cs typeface="Times New Roman" panose="02020603050405020304" pitchFamily="18" charset="0"/>
              </a:rPr>
              <a:t>Родилась 5 июня 1948 года в городе Туймазы.</a:t>
            </a:r>
          </a:p>
          <a:p>
            <a:pPr lvl="0" indent="457200" algn="just">
              <a:spcAft>
                <a:spcPts val="0"/>
              </a:spcAft>
            </a:pPr>
            <a:r>
              <a:rPr lang="ru-RU" sz="2000" dirty="0">
                <a:latin typeface="Century" panose="02040604050505020304" pitchFamily="18" charset="0"/>
                <a:ea typeface="Times New Roman" panose="02020603050405020304" pitchFamily="18" charset="0"/>
                <a:cs typeface="Times New Roman" panose="02020603050405020304" pitchFamily="18" charset="0"/>
              </a:rPr>
              <a:t>В 1976 году окончила </a:t>
            </a:r>
            <a:r>
              <a:rPr lang="ru-RU" sz="2000" dirty="0" err="1">
                <a:latin typeface="Century" panose="02040604050505020304" pitchFamily="18" charset="0"/>
                <a:ea typeface="Times New Roman" panose="02020603050405020304" pitchFamily="18" charset="0"/>
                <a:cs typeface="Times New Roman" panose="02020603050405020304" pitchFamily="18" charset="0"/>
              </a:rPr>
              <a:t>Стерлитамакский</a:t>
            </a:r>
            <a:r>
              <a:rPr lang="ru-RU" sz="2000" dirty="0">
                <a:latin typeface="Century" panose="02040604050505020304" pitchFamily="18" charset="0"/>
                <a:ea typeface="Times New Roman" panose="02020603050405020304" pitchFamily="18" charset="0"/>
                <a:cs typeface="Times New Roman" panose="02020603050405020304" pitchFamily="18" charset="0"/>
              </a:rPr>
              <a:t>  государственный педагогический институт по специальности учитель русского языка и литературы.</a:t>
            </a:r>
          </a:p>
          <a:p>
            <a:pPr lvl="0" indent="457200" algn="just">
              <a:spcAft>
                <a:spcPts val="0"/>
              </a:spcAft>
            </a:pPr>
            <a:r>
              <a:rPr lang="ru-RU" sz="2000" dirty="0">
                <a:latin typeface="Century" panose="02040604050505020304" pitchFamily="18" charset="0"/>
                <a:ea typeface="Times New Roman" panose="02020603050405020304" pitchFamily="18" charset="0"/>
                <a:cs typeface="Times New Roman" panose="02020603050405020304" pitchFamily="18" charset="0"/>
              </a:rPr>
              <a:t>Свою педагогическую деятельность Гарипова  </a:t>
            </a:r>
            <a:r>
              <a:rPr lang="ru-RU" sz="2000" dirty="0" err="1">
                <a:latin typeface="Century" panose="02040604050505020304" pitchFamily="18" charset="0"/>
                <a:ea typeface="Times New Roman" panose="02020603050405020304" pitchFamily="18" charset="0"/>
                <a:cs typeface="Times New Roman" panose="02020603050405020304" pitchFamily="18" charset="0"/>
              </a:rPr>
              <a:t>Гульниса</a:t>
            </a:r>
            <a:r>
              <a:rPr lang="ru-RU" sz="2000" dirty="0">
                <a:latin typeface="Century" panose="02040604050505020304" pitchFamily="18" charset="0"/>
                <a:ea typeface="Times New Roman" panose="02020603050405020304" pitchFamily="18" charset="0"/>
                <a:cs typeface="Times New Roman" panose="02020603050405020304" pitchFamily="18" charset="0"/>
              </a:rPr>
              <a:t>  </a:t>
            </a:r>
            <a:r>
              <a:rPr lang="ru-RU" sz="2000" dirty="0" err="1">
                <a:latin typeface="Century" panose="02040604050505020304" pitchFamily="18" charset="0"/>
                <a:ea typeface="Times New Roman" panose="02020603050405020304" pitchFamily="18" charset="0"/>
                <a:cs typeface="Times New Roman" panose="02020603050405020304" pitchFamily="18" charset="0"/>
              </a:rPr>
              <a:t>Закиевна</a:t>
            </a:r>
            <a:r>
              <a:rPr lang="ru-RU" sz="2000" dirty="0">
                <a:latin typeface="Century" panose="02040604050505020304" pitchFamily="18" charset="0"/>
                <a:ea typeface="Times New Roman" panose="02020603050405020304" pitchFamily="18" charset="0"/>
                <a:cs typeface="Times New Roman" panose="02020603050405020304" pitchFamily="18" charset="0"/>
              </a:rPr>
              <a:t> начала в 1976 году. 40лет она работала в общеобразовательной школе № 2 г. Туймазы. За время работы в школе  зарекомендовала себя  как добросовестный, творческий и ответственный учитель. Для учеников </a:t>
            </a:r>
            <a:r>
              <a:rPr lang="ru-RU" sz="2000" dirty="0" err="1">
                <a:latin typeface="Century" panose="02040604050505020304" pitchFamily="18" charset="0"/>
                <a:ea typeface="Times New Roman" panose="02020603050405020304" pitchFamily="18" charset="0"/>
                <a:cs typeface="Times New Roman" panose="02020603050405020304" pitchFamily="18" charset="0"/>
              </a:rPr>
              <a:t>Гульнисы</a:t>
            </a:r>
            <a:r>
              <a:rPr lang="ru-RU" sz="2000" dirty="0">
                <a:latin typeface="Century" panose="02040604050505020304" pitchFamily="18" charset="0"/>
                <a:ea typeface="Times New Roman" panose="02020603050405020304" pitchFamily="18" charset="0"/>
                <a:cs typeface="Times New Roman" panose="02020603050405020304" pitchFamily="18" charset="0"/>
              </a:rPr>
              <a:t>  </a:t>
            </a:r>
            <a:r>
              <a:rPr lang="ru-RU" sz="2000" dirty="0" err="1">
                <a:latin typeface="Century" panose="02040604050505020304" pitchFamily="18" charset="0"/>
                <a:ea typeface="Times New Roman" panose="02020603050405020304" pitchFamily="18" charset="0"/>
                <a:cs typeface="Times New Roman" panose="02020603050405020304" pitchFamily="18" charset="0"/>
              </a:rPr>
              <a:t>Закиевны</a:t>
            </a:r>
            <a:r>
              <a:rPr lang="ru-RU" sz="2000" dirty="0">
                <a:latin typeface="Century" panose="02040604050505020304" pitchFamily="18" charset="0"/>
                <a:ea typeface="Times New Roman" panose="02020603050405020304" pitchFamily="18" charset="0"/>
                <a:cs typeface="Times New Roman" panose="02020603050405020304" pitchFamily="18" charset="0"/>
              </a:rPr>
              <a:t>  каждый урок был интересным открытием, увлекательным путешествием, радостью познания. Она заинтересовывала детей своим  обаянием, добротой души, наблюдательностью, проницательностью и тактичностью. </a:t>
            </a:r>
          </a:p>
          <a:p>
            <a:pPr lvl="0" indent="457200" algn="just">
              <a:spcAft>
                <a:spcPts val="0"/>
              </a:spcAft>
            </a:pPr>
            <a:endParaRPr lang="ru-RU" sz="2000" b="1" dirty="0">
              <a:solidFill>
                <a:prstClr val="black"/>
              </a:solidFill>
              <a:latin typeface="Century" panose="02040604050505020304" pitchFamily="18" charset="0"/>
              <a:ea typeface="Times New Roman" panose="02020603050405020304" pitchFamily="18" charset="0"/>
              <a:cs typeface="Times New Roman" panose="02020603050405020304" pitchFamily="18" charset="0"/>
            </a:endParaRPr>
          </a:p>
          <a:p>
            <a:pPr lvl="0" indent="457200" algn="just">
              <a:spcAft>
                <a:spcPts val="0"/>
              </a:spcAft>
            </a:pPr>
            <a:endParaRPr lang="ru-RU" sz="2000" b="1" dirty="0">
              <a:solidFill>
                <a:prstClr val="black"/>
              </a:solidFill>
              <a:latin typeface="Century" panose="02040604050505020304" pitchFamily="18" charset="0"/>
              <a:ea typeface="Times New Roman" panose="02020603050405020304" pitchFamily="18" charset="0"/>
              <a:cs typeface="Times New Roman" panose="02020603050405020304" pitchFamily="18" charset="0"/>
            </a:endParaRPr>
          </a:p>
          <a:p>
            <a:pPr lvl="0" indent="457200" algn="just">
              <a:spcAft>
                <a:spcPts val="0"/>
              </a:spcAft>
            </a:pPr>
            <a:r>
              <a:rPr lang="ru-RU" sz="2000" b="1" dirty="0">
                <a:solidFill>
                  <a:prstClr val="black"/>
                </a:solidFill>
                <a:latin typeface="Century" panose="02040604050505020304" pitchFamily="18" charset="0"/>
                <a:ea typeface="Times New Roman" panose="02020603050405020304" pitchFamily="18" charset="0"/>
                <a:cs typeface="Times New Roman" panose="02020603050405020304" pitchFamily="18" charset="0"/>
              </a:rPr>
              <a:t>Награды: «Отличник просвещения РФ» (1988г). </a:t>
            </a:r>
          </a:p>
          <a:p>
            <a:pPr lvl="0" indent="457200" algn="just">
              <a:spcAft>
                <a:spcPts val="0"/>
              </a:spcAft>
            </a:pPr>
            <a:endParaRPr lang="ru-RU" sz="2000" dirty="0">
              <a:latin typeface="Century" panose="020406040505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1122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60000">
              <a:schemeClr val="accent1">
                <a:lumMod val="60000"/>
                <a:lumOff val="40000"/>
              </a:schemeClr>
            </a:gs>
            <a:gs pos="19000">
              <a:srgbClr val="92D050"/>
            </a:gs>
            <a:gs pos="35000">
              <a:schemeClr val="accent4">
                <a:lumMod val="0"/>
                <a:lumOff val="100000"/>
              </a:schemeClr>
            </a:gs>
            <a:gs pos="100000">
              <a:schemeClr val="accent3">
                <a:lumMod val="40000"/>
                <a:lumOff val="6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2518116" y="196948"/>
            <a:ext cx="9322191" cy="633048"/>
          </a:xfrm>
        </p:spPr>
        <p:txBody>
          <a:bodyPr>
            <a:noAutofit/>
          </a:bodyPr>
          <a:lstStyle/>
          <a:p>
            <a:pPr lvl="0"/>
            <a:r>
              <a:rPr lang="ru-RU" sz="3600" b="1" dirty="0" err="1">
                <a:effectLst>
                  <a:outerShdw blurRad="38100" dist="38100" dir="2700000" algn="tl">
                    <a:srgbClr val="000000">
                      <a:alpha val="43137"/>
                    </a:srgbClr>
                  </a:outerShdw>
                </a:effectLst>
                <a:latin typeface="Century Gothic" panose="020B0502020202020204" pitchFamily="34" charset="0"/>
              </a:rPr>
              <a:t>Гарифинова</a:t>
            </a:r>
            <a:r>
              <a:rPr lang="ru-RU" sz="3600" b="1" dirty="0">
                <a:effectLst>
                  <a:outerShdw blurRad="38100" dist="38100" dir="2700000" algn="tl">
                    <a:srgbClr val="000000">
                      <a:alpha val="43137"/>
                    </a:srgbClr>
                  </a:outerShdw>
                </a:effectLst>
                <a:latin typeface="Century Gothic" panose="020B0502020202020204" pitchFamily="34" charset="0"/>
              </a:rPr>
              <a:t> </a:t>
            </a:r>
            <a:r>
              <a:rPr lang="ru-RU" sz="3600" b="1" dirty="0" err="1">
                <a:effectLst>
                  <a:outerShdw blurRad="38100" dist="38100" dir="2700000" algn="tl">
                    <a:srgbClr val="000000">
                      <a:alpha val="43137"/>
                    </a:srgbClr>
                  </a:outerShdw>
                </a:effectLst>
                <a:latin typeface="Century Gothic" panose="020B0502020202020204" pitchFamily="34" charset="0"/>
              </a:rPr>
              <a:t>Рузиля</a:t>
            </a:r>
            <a:r>
              <a:rPr lang="ru-RU" sz="3600" b="1" dirty="0">
                <a:effectLst>
                  <a:outerShdw blurRad="38100" dist="38100" dir="2700000" algn="tl">
                    <a:srgbClr val="000000">
                      <a:alpha val="43137"/>
                    </a:srgbClr>
                  </a:outerShdw>
                </a:effectLst>
                <a:latin typeface="Century Gothic" panose="020B0502020202020204" pitchFamily="34" charset="0"/>
              </a:rPr>
              <a:t> </a:t>
            </a:r>
            <a:r>
              <a:rPr lang="ru-RU" sz="3600" b="1" dirty="0" err="1">
                <a:effectLst>
                  <a:outerShdw blurRad="38100" dist="38100" dir="2700000" algn="tl">
                    <a:srgbClr val="000000">
                      <a:alpha val="43137"/>
                    </a:srgbClr>
                  </a:outerShdw>
                </a:effectLst>
                <a:latin typeface="Century Gothic" panose="020B0502020202020204" pitchFamily="34" charset="0"/>
              </a:rPr>
              <a:t>Хазимухаметовна</a:t>
            </a:r>
            <a:endParaRPr lang="ru-RU" sz="3600" b="1" dirty="0">
              <a:effectLst>
                <a:outerShdw blurRad="38100" dist="38100" dir="2700000" algn="tl">
                  <a:srgbClr val="000000">
                    <a:alpha val="43137"/>
                  </a:srgbClr>
                </a:outerShdw>
              </a:effectLst>
              <a:latin typeface="Century Gothic" panose="020B0502020202020204" pitchFamily="34" charset="0"/>
            </a:endParaRPr>
          </a:p>
        </p:txBody>
      </p:sp>
      <p:pic>
        <p:nvPicPr>
          <p:cNvPr id="9218" name="Рисунок 1" descr="C:\Documents and Settings\1.ПЕНЬ1\Рабочий стол\книга\Гарифинова Р.Х\10 копия.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045" y="1111748"/>
            <a:ext cx="3181102" cy="463450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3896003" y="991090"/>
            <a:ext cx="8117807" cy="5940088"/>
          </a:xfrm>
          <a:prstGeom prst="rect">
            <a:avLst/>
          </a:prstGeom>
        </p:spPr>
        <p:txBody>
          <a:bodyPr wrap="square">
            <a:spAutoFit/>
          </a:bodyPr>
          <a:lstStyle/>
          <a:p>
            <a:pPr lvl="0" indent="457200" algn="just">
              <a:spcAft>
                <a:spcPts val="0"/>
              </a:spcAft>
            </a:pPr>
            <a:r>
              <a:rPr lang="ru-RU" sz="2000" dirty="0">
                <a:latin typeface="Century" panose="02040604050505020304" pitchFamily="18" charset="0"/>
                <a:ea typeface="Times New Roman" panose="02020603050405020304" pitchFamily="18" charset="0"/>
                <a:cs typeface="Times New Roman" panose="02020603050405020304" pitchFamily="18" charset="0"/>
              </a:rPr>
              <a:t>Родилась 11июня 1951 года в деревне </a:t>
            </a:r>
            <a:r>
              <a:rPr lang="ru-RU" sz="2000" spc="-35" dirty="0">
                <a:latin typeface="Century" panose="02040604050505020304" pitchFamily="18" charset="0"/>
                <a:ea typeface="Times New Roman" panose="02020603050405020304" pitchFamily="18" charset="0"/>
                <a:cs typeface="Times New Roman" panose="02020603050405020304" pitchFamily="18" charset="0"/>
              </a:rPr>
              <a:t>Верхние-Ташлы </a:t>
            </a:r>
            <a:r>
              <a:rPr lang="ru-RU" sz="2000" spc="-35" dirty="0" err="1">
                <a:latin typeface="Century" panose="02040604050505020304" pitchFamily="18" charset="0"/>
                <a:ea typeface="Times New Roman" panose="02020603050405020304" pitchFamily="18" charset="0"/>
                <a:cs typeface="Times New Roman" panose="02020603050405020304" pitchFamily="18" charset="0"/>
              </a:rPr>
              <a:t>Шаранского</a:t>
            </a:r>
            <a:r>
              <a:rPr lang="ru-RU" sz="2000" spc="-35" dirty="0">
                <a:latin typeface="Century" panose="02040604050505020304" pitchFamily="18" charset="0"/>
                <a:ea typeface="Times New Roman" panose="02020603050405020304" pitchFamily="18" charset="0"/>
                <a:cs typeface="Times New Roman" panose="02020603050405020304" pitchFamily="18" charset="0"/>
              </a:rPr>
              <a:t> района.</a:t>
            </a:r>
            <a:r>
              <a:rPr lang="ru-RU" sz="2000" dirty="0">
                <a:latin typeface="Century" panose="02040604050505020304" pitchFamily="18" charset="0"/>
                <a:ea typeface="Times New Roman" panose="02020603050405020304" pitchFamily="18" charset="0"/>
                <a:cs typeface="Times New Roman" panose="02020603050405020304" pitchFamily="18" charset="0"/>
              </a:rPr>
              <a:t> </a:t>
            </a:r>
          </a:p>
          <a:p>
            <a:pPr lvl="0" indent="457200" algn="just">
              <a:spcAft>
                <a:spcPts val="0"/>
              </a:spcAft>
            </a:pPr>
            <a:r>
              <a:rPr lang="ru-RU" sz="2000" dirty="0">
                <a:latin typeface="Century" panose="02040604050505020304" pitchFamily="18" charset="0"/>
                <a:ea typeface="Times New Roman" panose="02020603050405020304" pitchFamily="18" charset="0"/>
                <a:cs typeface="Times New Roman" panose="02020603050405020304" pitchFamily="18" charset="0"/>
              </a:rPr>
              <a:t>В 1982 году окончила Башкирский государственный педагогический институт по специальности учитель русского языка и литературы.</a:t>
            </a:r>
          </a:p>
          <a:p>
            <a:pPr lvl="0" indent="457200" algn="just">
              <a:spcAft>
                <a:spcPts val="0"/>
              </a:spcAft>
            </a:pPr>
            <a:r>
              <a:rPr lang="ru-RU" sz="2000" dirty="0">
                <a:latin typeface="Century" panose="02040604050505020304" pitchFamily="18" charset="0"/>
                <a:ea typeface="Times New Roman" panose="02020603050405020304" pitchFamily="18" charset="0"/>
                <a:cs typeface="Times New Roman" panose="02020603050405020304" pitchFamily="18" charset="0"/>
              </a:rPr>
              <a:t>Педагогическое кредо: </a:t>
            </a:r>
            <a:r>
              <a:rPr lang="ru-RU" sz="2000" b="1" dirty="0">
                <a:latin typeface="Century" panose="02040604050505020304" pitchFamily="18" charset="0"/>
                <a:ea typeface="Times New Roman" panose="02020603050405020304" pitchFamily="18" charset="0"/>
                <a:cs typeface="Times New Roman" panose="02020603050405020304" pitchFamily="18" charset="0"/>
              </a:rPr>
              <a:t>«У каждого ребенка есть талант, и задача учителя помочь раскрыть его».</a:t>
            </a:r>
          </a:p>
          <a:p>
            <a:pPr lvl="0" indent="457200" algn="just">
              <a:spcAft>
                <a:spcPts val="0"/>
              </a:spcAft>
            </a:pPr>
            <a:r>
              <a:rPr lang="ru-RU" sz="2000" dirty="0" err="1">
                <a:latin typeface="Century" panose="02040604050505020304" pitchFamily="18" charset="0"/>
                <a:ea typeface="Times New Roman" panose="02020603050405020304" pitchFamily="18" charset="0"/>
                <a:cs typeface="Times New Roman" panose="02020603050405020304" pitchFamily="18" charset="0"/>
              </a:rPr>
              <a:t>Гарифинова</a:t>
            </a:r>
            <a:r>
              <a:rPr lang="ru-RU" sz="2000" dirty="0">
                <a:latin typeface="Century" panose="02040604050505020304" pitchFamily="18" charset="0"/>
                <a:ea typeface="Times New Roman" panose="02020603050405020304" pitchFamily="18" charset="0"/>
                <a:cs typeface="Times New Roman" panose="02020603050405020304" pitchFamily="18" charset="0"/>
              </a:rPr>
              <a:t> </a:t>
            </a:r>
            <a:r>
              <a:rPr lang="ru-RU" sz="2000" dirty="0" err="1">
                <a:latin typeface="Century" panose="02040604050505020304" pitchFamily="18" charset="0"/>
                <a:ea typeface="Times New Roman" panose="02020603050405020304" pitchFamily="18" charset="0"/>
                <a:cs typeface="Times New Roman" panose="02020603050405020304" pitchFamily="18" charset="0"/>
              </a:rPr>
              <a:t>Рузиля</a:t>
            </a:r>
            <a:r>
              <a:rPr lang="ru-RU" sz="2000" dirty="0">
                <a:latin typeface="Century" panose="02040604050505020304" pitchFamily="18" charset="0"/>
                <a:ea typeface="Times New Roman" panose="02020603050405020304" pitchFamily="18" charset="0"/>
                <a:cs typeface="Times New Roman" panose="02020603050405020304" pitchFamily="18" charset="0"/>
              </a:rPr>
              <a:t> </a:t>
            </a:r>
            <a:r>
              <a:rPr lang="ru-RU" sz="2000" dirty="0" err="1">
                <a:latin typeface="Century" panose="02040604050505020304" pitchFamily="18" charset="0"/>
                <a:ea typeface="Times New Roman" panose="02020603050405020304" pitchFamily="18" charset="0"/>
                <a:cs typeface="Times New Roman" panose="02020603050405020304" pitchFamily="18" charset="0"/>
              </a:rPr>
              <a:t>Хазимухаметовна</a:t>
            </a:r>
            <a:r>
              <a:rPr lang="ru-RU" sz="2000" dirty="0">
                <a:latin typeface="Century" panose="02040604050505020304" pitchFamily="18" charset="0"/>
                <a:ea typeface="Times New Roman" panose="02020603050405020304" pitchFamily="18" charset="0"/>
                <a:cs typeface="Times New Roman" panose="02020603050405020304" pitchFamily="18" charset="0"/>
              </a:rPr>
              <a:t> работала в МБОУ СОШ № 2 с  1978 года. За время работы зарекомендовала себя как грамотный,  инициативный, целеустремленный учитель, много и глубоко работающий над совершенствованием своего педагогического мастерства.</a:t>
            </a:r>
          </a:p>
          <a:p>
            <a:pPr indent="457200" algn="just">
              <a:spcAft>
                <a:spcPts val="0"/>
              </a:spcAft>
            </a:pPr>
            <a:r>
              <a:rPr lang="ru-RU" sz="2000" dirty="0">
                <a:latin typeface="Century" panose="02040604050505020304" pitchFamily="18" charset="0"/>
                <a:ea typeface="Times New Roman" panose="02020603050405020304" pitchFamily="18" charset="0"/>
                <a:cs typeface="Times New Roman" panose="02020603050405020304" pitchFamily="18" charset="0"/>
              </a:rPr>
              <a:t>Много лет возглавляла методическое объединение учителей начальной школы.</a:t>
            </a:r>
          </a:p>
          <a:p>
            <a:pPr indent="457200" algn="just"/>
            <a:endParaRPr lang="ru-RU" sz="2000" b="1" dirty="0">
              <a:latin typeface="Century" panose="02040604050505020304" pitchFamily="18" charset="0"/>
              <a:ea typeface="Times New Roman" panose="02020603050405020304" pitchFamily="18" charset="0"/>
              <a:cs typeface="Times New Roman" panose="02020603050405020304" pitchFamily="18" charset="0"/>
            </a:endParaRPr>
          </a:p>
          <a:p>
            <a:pPr indent="457200" algn="just"/>
            <a:r>
              <a:rPr lang="ru-RU" sz="2000" b="1" dirty="0">
                <a:latin typeface="Century" panose="02040604050505020304" pitchFamily="18" charset="0"/>
                <a:ea typeface="Times New Roman" panose="02020603050405020304" pitchFamily="18" charset="0"/>
                <a:cs typeface="Times New Roman" panose="02020603050405020304" pitchFamily="18" charset="0"/>
              </a:rPr>
              <a:t>Награды: Значок «Отличник народного образования РБ» (1999г). Почётная  грамота РФ  (2009г). Почётная грамота РБ  (1990г).</a:t>
            </a:r>
          </a:p>
          <a:p>
            <a:pPr indent="457200" algn="just">
              <a:spcAft>
                <a:spcPts val="0"/>
              </a:spcAft>
            </a:pPr>
            <a:endParaRPr lang="ru-RU" sz="2000" dirty="0">
              <a:latin typeface="Century" panose="020406040505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9083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60000">
              <a:schemeClr val="accent1">
                <a:lumMod val="60000"/>
                <a:lumOff val="40000"/>
              </a:schemeClr>
            </a:gs>
            <a:gs pos="19000">
              <a:srgbClr val="92D050"/>
            </a:gs>
            <a:gs pos="35000">
              <a:schemeClr val="accent4">
                <a:lumMod val="0"/>
                <a:lumOff val="100000"/>
              </a:schemeClr>
            </a:gs>
            <a:gs pos="100000">
              <a:schemeClr val="accent3">
                <a:lumMod val="40000"/>
                <a:lumOff val="60000"/>
              </a:schemeClr>
            </a:gs>
          </a:gsLst>
          <a:path path="circle">
            <a:fillToRect l="50000" t="-80000" r="50000" b="180000"/>
          </a:path>
          <a:tileRect/>
        </a:gradFill>
        <a:effectLst/>
      </p:bgPr>
    </p:bg>
    <p:spTree>
      <p:nvGrpSpPr>
        <p:cNvPr id="1" name=""/>
        <p:cNvGrpSpPr/>
        <p:nvPr/>
      </p:nvGrpSpPr>
      <p:grpSpPr>
        <a:xfrm>
          <a:off x="0" y="0"/>
          <a:ext cx="0" cy="0"/>
          <a:chOff x="0" y="0"/>
          <a:chExt cx="0" cy="0"/>
        </a:xfrm>
      </p:grpSpPr>
      <p:pic>
        <p:nvPicPr>
          <p:cNvPr id="10242" name="Рисунок 1" descr="F:\к 30 апреля\Мансурова Л.Ш\фото.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3833" y="828560"/>
            <a:ext cx="3647562" cy="454084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Заголовок 3"/>
          <p:cNvSpPr>
            <a:spLocks noGrp="1"/>
          </p:cNvSpPr>
          <p:nvPr>
            <p:ph type="ctrTitle"/>
          </p:nvPr>
        </p:nvSpPr>
        <p:spPr>
          <a:xfrm>
            <a:off x="1107440" y="-60832"/>
            <a:ext cx="8391742" cy="828560"/>
          </a:xfrm>
        </p:spPr>
        <p:txBody>
          <a:bodyPr>
            <a:noAutofit/>
          </a:bodyPr>
          <a:lstStyle/>
          <a:p>
            <a:r>
              <a:rPr lang="ru-RU" sz="3600" b="1" dirty="0">
                <a:effectLst>
                  <a:outerShdw blurRad="38100" dist="38100" dir="2700000" algn="tl">
                    <a:srgbClr val="000000">
                      <a:alpha val="43137"/>
                    </a:srgbClr>
                  </a:outerShdw>
                </a:effectLst>
                <a:latin typeface="Century Gothic" panose="020B0502020202020204" pitchFamily="34" charset="0"/>
              </a:rPr>
              <a:t>Мансурова  Лилия  </a:t>
            </a:r>
            <a:r>
              <a:rPr lang="ru-RU" sz="3600" b="1" dirty="0" err="1">
                <a:effectLst>
                  <a:outerShdw blurRad="38100" dist="38100" dir="2700000" algn="tl">
                    <a:srgbClr val="000000">
                      <a:alpha val="43137"/>
                    </a:srgbClr>
                  </a:outerShdw>
                </a:effectLst>
                <a:latin typeface="Century Gothic" panose="020B0502020202020204" pitchFamily="34" charset="0"/>
              </a:rPr>
              <a:t>Шаймуратовна</a:t>
            </a:r>
            <a:endParaRPr lang="ru-RU" sz="3600" b="1" dirty="0">
              <a:effectLst>
                <a:outerShdw blurRad="38100" dist="38100" dir="2700000" algn="tl">
                  <a:srgbClr val="000000">
                    <a:alpha val="43137"/>
                  </a:srgbClr>
                </a:outerShdw>
              </a:effectLst>
              <a:latin typeface="Century Gothic" panose="020B0502020202020204" pitchFamily="34" charset="0"/>
            </a:endParaRPr>
          </a:p>
        </p:txBody>
      </p:sp>
      <p:sp>
        <p:nvSpPr>
          <p:cNvPr id="5" name="Прямоугольник 4"/>
          <p:cNvSpPr/>
          <p:nvPr/>
        </p:nvSpPr>
        <p:spPr>
          <a:xfrm>
            <a:off x="695325" y="975360"/>
            <a:ext cx="7998508" cy="5647700"/>
          </a:xfrm>
          <a:prstGeom prst="rect">
            <a:avLst/>
          </a:prstGeom>
        </p:spPr>
        <p:txBody>
          <a:bodyPr wrap="square">
            <a:spAutoFit/>
          </a:bodyPr>
          <a:lstStyle/>
          <a:p>
            <a:pPr indent="457200" algn="just"/>
            <a:r>
              <a:rPr lang="ru-RU" sz="1900" dirty="0">
                <a:latin typeface="Century" panose="02040604050505020304" pitchFamily="18" charset="0"/>
              </a:rPr>
              <a:t>Родилась 15 сентября  1949 года в деревне </a:t>
            </a:r>
            <a:r>
              <a:rPr lang="ru-RU" sz="1900" dirty="0" err="1">
                <a:latin typeface="Century" panose="02040604050505020304" pitchFamily="18" charset="0"/>
              </a:rPr>
              <a:t>Райманово</a:t>
            </a:r>
            <a:r>
              <a:rPr lang="ru-RU" sz="1900" dirty="0">
                <a:latin typeface="Century" panose="02040604050505020304" pitchFamily="18" charset="0"/>
              </a:rPr>
              <a:t> Туймазинского района.</a:t>
            </a:r>
          </a:p>
          <a:p>
            <a:pPr indent="457200" algn="just"/>
            <a:r>
              <a:rPr lang="ru-RU" sz="1900" dirty="0">
                <a:latin typeface="Century" panose="02040604050505020304" pitchFamily="18" charset="0"/>
              </a:rPr>
              <a:t>В 1977 году окончила Башкирский государственный педагогический институт  по  специальности учитель математики и физики.</a:t>
            </a:r>
          </a:p>
          <a:p>
            <a:pPr indent="457200" algn="just"/>
            <a:r>
              <a:rPr lang="ru-RU" sz="1900" dirty="0">
                <a:latin typeface="Century" panose="02040604050505020304" pitchFamily="18" charset="0"/>
              </a:rPr>
              <a:t>Лилия </a:t>
            </a:r>
            <a:r>
              <a:rPr lang="ru-RU" sz="1900" dirty="0" err="1">
                <a:latin typeface="Century" panose="02040604050505020304" pitchFamily="18" charset="0"/>
              </a:rPr>
              <a:t>Шаймуратовна</a:t>
            </a:r>
            <a:r>
              <a:rPr lang="ru-RU" sz="1900" dirty="0">
                <a:latin typeface="Century" panose="02040604050505020304" pitchFamily="18" charset="0"/>
              </a:rPr>
              <a:t> 37 лет работала в общеобразовательной  школе №2 г. Туймазы. За время своей трудовой деятельности она выпустила 5 золотых и более 40 серебряных медалистов. Высокий уровень культуры, глубина знания предмета, мастерское владение методикой обучения и воспитания, отличают педагогическую деятельность  Мансуровой Лилии </a:t>
            </a:r>
            <a:r>
              <a:rPr lang="ru-RU" sz="1900" dirty="0" err="1">
                <a:latin typeface="Century" panose="02040604050505020304" pitchFamily="18" charset="0"/>
              </a:rPr>
              <a:t>Шаймуратовны</a:t>
            </a:r>
            <a:r>
              <a:rPr lang="ru-RU" sz="1900" dirty="0">
                <a:latin typeface="Century" panose="02040604050505020304" pitchFamily="18" charset="0"/>
              </a:rPr>
              <a:t>. </a:t>
            </a:r>
          </a:p>
          <a:p>
            <a:pPr indent="457200" algn="just"/>
            <a:endParaRPr lang="ru-RU" sz="1900" b="1" dirty="0">
              <a:latin typeface="Century" panose="02040604050505020304" pitchFamily="18" charset="0"/>
            </a:endParaRPr>
          </a:p>
          <a:p>
            <a:pPr indent="457200" algn="just"/>
            <a:endParaRPr lang="ru-RU" sz="1900" b="1" dirty="0">
              <a:latin typeface="Century" panose="02040604050505020304" pitchFamily="18" charset="0"/>
            </a:endParaRPr>
          </a:p>
          <a:p>
            <a:pPr indent="457200" algn="just"/>
            <a:r>
              <a:rPr lang="ru-RU" sz="1900" b="1" dirty="0">
                <a:latin typeface="Century" panose="02040604050505020304" pitchFamily="18" charset="0"/>
              </a:rPr>
              <a:t>Награды: Значок «Отличник образования Республики Башкортостан» (1994г). Нагрудный знак «Почётный работник общего образования Российской Федерации» (2003г). Почётная грамота  (победитель конкурса лучших учителей Российской Федерации, 2006г).   </a:t>
            </a:r>
          </a:p>
          <a:p>
            <a:pPr indent="457200" algn="just"/>
            <a:endParaRPr lang="ru-RU" sz="1900" dirty="0">
              <a:latin typeface="Century" panose="02040604050505020304" pitchFamily="18" charset="0"/>
            </a:endParaRPr>
          </a:p>
        </p:txBody>
      </p:sp>
    </p:spTree>
    <p:extLst>
      <p:ext uri="{BB962C8B-B14F-4D97-AF65-F5344CB8AC3E}">
        <p14:creationId xmlns:p14="http://schemas.microsoft.com/office/powerpoint/2010/main" val="2677826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60000">
              <a:schemeClr val="accent1">
                <a:lumMod val="60000"/>
                <a:lumOff val="40000"/>
              </a:schemeClr>
            </a:gs>
            <a:gs pos="19000">
              <a:srgbClr val="92D050"/>
            </a:gs>
            <a:gs pos="35000">
              <a:schemeClr val="accent4">
                <a:lumMod val="0"/>
                <a:lumOff val="100000"/>
              </a:schemeClr>
            </a:gs>
            <a:gs pos="100000">
              <a:schemeClr val="accent3">
                <a:lumMod val="40000"/>
                <a:lumOff val="6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453255" y="87050"/>
            <a:ext cx="8574622" cy="561274"/>
          </a:xfrm>
        </p:spPr>
        <p:txBody>
          <a:bodyPr>
            <a:noAutofit/>
          </a:bodyPr>
          <a:lstStyle/>
          <a:p>
            <a:pPr lvl="0"/>
            <a:r>
              <a:rPr lang="ru-RU" sz="3600" b="1" dirty="0" err="1">
                <a:effectLst>
                  <a:outerShdw blurRad="38100" dist="38100" dir="2700000" algn="tl">
                    <a:srgbClr val="000000">
                      <a:alpha val="43137"/>
                    </a:srgbClr>
                  </a:outerShdw>
                </a:effectLst>
                <a:latin typeface="Century Gothic" panose="020B0502020202020204" pitchFamily="34" charset="0"/>
              </a:rPr>
              <a:t>Микишева</a:t>
            </a:r>
            <a:r>
              <a:rPr lang="ru-RU" sz="3600" b="1" dirty="0">
                <a:effectLst>
                  <a:outerShdw blurRad="38100" dist="38100" dir="2700000" algn="tl">
                    <a:srgbClr val="000000">
                      <a:alpha val="43137"/>
                    </a:srgbClr>
                  </a:outerShdw>
                </a:effectLst>
                <a:latin typeface="Century Gothic" panose="020B0502020202020204" pitchFamily="34" charset="0"/>
              </a:rPr>
              <a:t>  Валентина  Петровна</a:t>
            </a:r>
          </a:p>
        </p:txBody>
      </p:sp>
      <p:pic>
        <p:nvPicPr>
          <p:cNvPr id="11266" name="Рисунок 1" descr="C:\Documents and Settings\1.ПЕНЬ1\Рабочий стол\JPEG\P10825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303" y="958075"/>
            <a:ext cx="3686000" cy="494184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4288303" y="648324"/>
            <a:ext cx="7699717" cy="6232475"/>
          </a:xfrm>
          <a:prstGeom prst="rect">
            <a:avLst/>
          </a:prstGeom>
        </p:spPr>
        <p:txBody>
          <a:bodyPr wrap="square">
            <a:spAutoFit/>
          </a:bodyPr>
          <a:lstStyle/>
          <a:p>
            <a:pPr lvl="0" indent="457200" algn="just">
              <a:spcAft>
                <a:spcPts val="0"/>
              </a:spcAft>
            </a:pPr>
            <a:r>
              <a:rPr lang="ru-RU" sz="1900" dirty="0">
                <a:latin typeface="Century" panose="02040604050505020304" pitchFamily="18" charset="0"/>
                <a:ea typeface="Times New Roman" panose="02020603050405020304" pitchFamily="18" charset="0"/>
                <a:cs typeface="Times New Roman" panose="02020603050405020304" pitchFamily="18" charset="0"/>
              </a:rPr>
              <a:t>Родилась 22 сентября 1954 года в деревне </a:t>
            </a:r>
            <a:r>
              <a:rPr lang="ru-RU" sz="1900" dirty="0" err="1">
                <a:latin typeface="Century" panose="02040604050505020304" pitchFamily="18" charset="0"/>
                <a:ea typeface="Times New Roman" panose="02020603050405020304" pitchFamily="18" charset="0"/>
                <a:cs typeface="Times New Roman" panose="02020603050405020304" pitchFamily="18" charset="0"/>
              </a:rPr>
              <a:t>Макаровка</a:t>
            </a:r>
            <a:r>
              <a:rPr lang="ru-RU" sz="1900" dirty="0">
                <a:latin typeface="Century" panose="02040604050505020304" pitchFamily="18" charset="0"/>
                <a:ea typeface="Times New Roman" panose="02020603050405020304" pitchFamily="18" charset="0"/>
                <a:cs typeface="Times New Roman" panose="02020603050405020304" pitchFamily="18" charset="0"/>
              </a:rPr>
              <a:t> </a:t>
            </a:r>
            <a:r>
              <a:rPr lang="ru-RU" sz="1900" dirty="0" err="1">
                <a:latin typeface="Century" panose="02040604050505020304" pitchFamily="18" charset="0"/>
                <a:ea typeface="Times New Roman" panose="02020603050405020304" pitchFamily="18" charset="0"/>
                <a:cs typeface="Times New Roman" panose="02020603050405020304" pitchFamily="18" charset="0"/>
              </a:rPr>
              <a:t>Чекмагушевского</a:t>
            </a:r>
            <a:r>
              <a:rPr lang="ru-RU" sz="1900" dirty="0">
                <a:latin typeface="Century" panose="02040604050505020304" pitchFamily="18" charset="0"/>
                <a:ea typeface="Times New Roman" panose="02020603050405020304" pitchFamily="18" charset="0"/>
                <a:cs typeface="Times New Roman" panose="02020603050405020304" pitchFamily="18" charset="0"/>
              </a:rPr>
              <a:t> района.</a:t>
            </a:r>
          </a:p>
          <a:p>
            <a:pPr lvl="0" indent="457200" algn="just">
              <a:spcAft>
                <a:spcPts val="0"/>
              </a:spcAft>
            </a:pPr>
            <a:r>
              <a:rPr lang="ru-RU" sz="1900" dirty="0">
                <a:latin typeface="Century" panose="02040604050505020304" pitchFamily="18" charset="0"/>
                <a:ea typeface="Times New Roman" panose="02020603050405020304" pitchFamily="18" charset="0"/>
                <a:cs typeface="Times New Roman" panose="02020603050405020304" pitchFamily="18" charset="0"/>
              </a:rPr>
              <a:t>В 1979 году  окончила Башкирский  государственный педагогический институт по специальности учитель русского языка и литературы.</a:t>
            </a:r>
          </a:p>
          <a:p>
            <a:pPr lvl="0" indent="457200" algn="just">
              <a:spcAft>
                <a:spcPts val="0"/>
              </a:spcAft>
            </a:pPr>
            <a:r>
              <a:rPr lang="ru-RU" sz="1900" dirty="0">
                <a:latin typeface="Century" panose="02040604050505020304" pitchFamily="18" charset="0"/>
                <a:ea typeface="Times New Roman" panose="02020603050405020304" pitchFamily="18" charset="0"/>
                <a:cs typeface="Times New Roman" panose="02020603050405020304" pitchFamily="18" charset="0"/>
              </a:rPr>
              <a:t>Педагогическое кредо: </a:t>
            </a:r>
            <a:r>
              <a:rPr lang="ru-RU" sz="1900" b="1" dirty="0">
                <a:latin typeface="Century" panose="02040604050505020304" pitchFamily="18" charset="0"/>
                <a:ea typeface="Times New Roman" panose="02020603050405020304" pitchFamily="18" charset="0"/>
                <a:cs typeface="Times New Roman" panose="02020603050405020304" pitchFamily="18" charset="0"/>
              </a:rPr>
              <a:t>«От веры учителя в возможности каждого своего ученика зависят успехи его учеников на трудном пути познания» </a:t>
            </a:r>
          </a:p>
          <a:p>
            <a:pPr lvl="0" indent="457200" algn="just">
              <a:spcAft>
                <a:spcPts val="0"/>
              </a:spcAft>
            </a:pPr>
            <a:r>
              <a:rPr lang="ru-RU" sz="1900" dirty="0">
                <a:latin typeface="Century" panose="02040604050505020304" pitchFamily="18" charset="0"/>
                <a:ea typeface="Times New Roman" panose="02020603050405020304" pitchFamily="18" charset="0"/>
                <a:cs typeface="Times New Roman" panose="02020603050405020304" pitchFamily="18" charset="0"/>
              </a:rPr>
              <a:t>Педагогическую деятельность в общеобразовательной школе № 2 начала с октября 1999 года. Проектные работы, выполненные учащимися под руководством Валентины Петровны, занимали  призовые места  на научно-практических конференциях,  они были  отмечены Почётными грамотами посольства Дании и Почётными  грамотами отдела  образования г. Туймазы. Занимая должность заместителя директора по воспитательной работе, Валентина Петровна  успешно представляла деятельность школы по самоуправлению, приняла активное участие  в реализации проектов Ассоциации Всемирного  Образования.</a:t>
            </a:r>
          </a:p>
          <a:p>
            <a:pPr indent="457200" algn="just"/>
            <a:r>
              <a:rPr lang="ru-RU" sz="1900" b="1" dirty="0">
                <a:latin typeface="Century" panose="02040604050505020304" pitchFamily="18" charset="0"/>
                <a:ea typeface="Times New Roman" panose="02020603050405020304" pitchFamily="18" charset="0"/>
                <a:cs typeface="Times New Roman" panose="02020603050405020304" pitchFamily="18" charset="0"/>
              </a:rPr>
              <a:t>Награды: «Отличник образования РБ» (1995г) </a:t>
            </a:r>
          </a:p>
          <a:p>
            <a:pPr lvl="0" indent="457200" algn="just">
              <a:spcAft>
                <a:spcPts val="0"/>
              </a:spcAft>
            </a:pPr>
            <a:endParaRPr lang="ru-RU" sz="1900" dirty="0">
              <a:latin typeface="Century" panose="02040604050505020304" pitchFamily="18" charset="0"/>
            </a:endParaRPr>
          </a:p>
        </p:txBody>
      </p:sp>
    </p:spTree>
    <p:extLst>
      <p:ext uri="{BB962C8B-B14F-4D97-AF65-F5344CB8AC3E}">
        <p14:creationId xmlns:p14="http://schemas.microsoft.com/office/powerpoint/2010/main" val="10328292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60000">
              <a:schemeClr val="accent1">
                <a:lumMod val="60000"/>
                <a:lumOff val="40000"/>
              </a:schemeClr>
            </a:gs>
            <a:gs pos="19000">
              <a:srgbClr val="92D050"/>
            </a:gs>
            <a:gs pos="35000">
              <a:schemeClr val="accent4">
                <a:lumMod val="0"/>
                <a:lumOff val="100000"/>
              </a:schemeClr>
            </a:gs>
            <a:gs pos="100000">
              <a:schemeClr val="accent3">
                <a:lumMod val="40000"/>
                <a:lumOff val="6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099261" y="0"/>
            <a:ext cx="8574622" cy="828560"/>
          </a:xfrm>
        </p:spPr>
        <p:txBody>
          <a:bodyPr>
            <a:noAutofit/>
          </a:bodyPr>
          <a:lstStyle/>
          <a:p>
            <a:pPr lvl="0"/>
            <a:r>
              <a:rPr lang="ru-RU" sz="3600" b="1" dirty="0" err="1">
                <a:effectLst>
                  <a:outerShdw blurRad="38100" dist="38100" dir="2700000" algn="tl">
                    <a:srgbClr val="000000">
                      <a:alpha val="43137"/>
                    </a:srgbClr>
                  </a:outerShdw>
                </a:effectLst>
                <a:latin typeface="Century Gothic" panose="020B0502020202020204" pitchFamily="34" charset="0"/>
              </a:rPr>
              <a:t>Хазиева</a:t>
            </a:r>
            <a:r>
              <a:rPr lang="ru-RU" sz="3600" b="1" dirty="0">
                <a:effectLst>
                  <a:outerShdw blurRad="38100" dist="38100" dir="2700000" algn="tl">
                    <a:srgbClr val="000000">
                      <a:alpha val="43137"/>
                    </a:srgbClr>
                  </a:outerShdw>
                </a:effectLst>
                <a:latin typeface="Century Gothic" panose="020B0502020202020204" pitchFamily="34" charset="0"/>
              </a:rPr>
              <a:t> Рашида </a:t>
            </a:r>
            <a:r>
              <a:rPr lang="ru-RU" sz="3600" b="1" dirty="0" err="1">
                <a:effectLst>
                  <a:outerShdw blurRad="38100" dist="38100" dir="2700000" algn="tl">
                    <a:srgbClr val="000000">
                      <a:alpha val="43137"/>
                    </a:srgbClr>
                  </a:outerShdw>
                </a:effectLst>
                <a:latin typeface="Century Gothic" panose="020B0502020202020204" pitchFamily="34" charset="0"/>
              </a:rPr>
              <a:t>Мунировна</a:t>
            </a:r>
            <a:endParaRPr lang="ru-RU" sz="3600" b="1" dirty="0">
              <a:effectLst>
                <a:outerShdw blurRad="38100" dist="38100" dir="2700000" algn="tl">
                  <a:srgbClr val="000000">
                    <a:alpha val="43137"/>
                  </a:srgbClr>
                </a:outerShdw>
              </a:effectLst>
              <a:latin typeface="Century Gothic" panose="020B0502020202020204" pitchFamily="34" charset="0"/>
            </a:endParaRPr>
          </a:p>
        </p:txBody>
      </p:sp>
      <p:pic>
        <p:nvPicPr>
          <p:cNvPr id="11267" name="Рисунок 1" descr="C:\Documents and Settings\1.ПЕНЬ1\Рабочий стол\книга\Хазиева Р.М\P12109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9289" y="1054360"/>
            <a:ext cx="3792711" cy="47492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695324" y="904240"/>
            <a:ext cx="7615555" cy="5970568"/>
          </a:xfrm>
          <a:prstGeom prst="rect">
            <a:avLst/>
          </a:prstGeom>
        </p:spPr>
        <p:txBody>
          <a:bodyPr wrap="square">
            <a:spAutoFit/>
          </a:bodyPr>
          <a:lstStyle/>
          <a:p>
            <a:pPr lvl="0" indent="457200" algn="just">
              <a:spcAft>
                <a:spcPts val="0"/>
              </a:spcAft>
            </a:pPr>
            <a:r>
              <a:rPr lang="ru-RU" sz="1900" dirty="0">
                <a:latin typeface="Century" panose="02040604050505020304" pitchFamily="18" charset="0"/>
                <a:ea typeface="Times New Roman" panose="02020603050405020304" pitchFamily="18" charset="0"/>
                <a:cs typeface="Times New Roman" panose="02020603050405020304" pitchFamily="18" charset="0"/>
              </a:rPr>
              <a:t>Родилась 1 июня 1951 года в городе Магнитогорск  Челябинской области.</a:t>
            </a:r>
          </a:p>
          <a:p>
            <a:pPr lvl="0" indent="457200" algn="just">
              <a:spcAft>
                <a:spcPts val="0"/>
              </a:spcAft>
            </a:pPr>
            <a:r>
              <a:rPr lang="ru-RU" sz="1900" dirty="0">
                <a:latin typeface="Century" panose="02040604050505020304" pitchFamily="18" charset="0"/>
                <a:ea typeface="Times New Roman" panose="02020603050405020304" pitchFamily="18" charset="0"/>
                <a:cs typeface="Times New Roman" panose="02020603050405020304" pitchFamily="18" charset="0"/>
              </a:rPr>
              <a:t>В 1978 году окончила Магнитогорский  государственный педагогический институт по специальности учитель начальных классов.</a:t>
            </a:r>
          </a:p>
          <a:p>
            <a:pPr lvl="0" indent="457200" algn="just">
              <a:spcAft>
                <a:spcPts val="0"/>
              </a:spcAft>
            </a:pPr>
            <a:r>
              <a:rPr lang="ru-RU" sz="1900" dirty="0">
                <a:latin typeface="Century" panose="02040604050505020304" pitchFamily="18" charset="0"/>
                <a:ea typeface="Times New Roman" panose="02020603050405020304" pitchFamily="18" charset="0"/>
                <a:cs typeface="Times New Roman" panose="02020603050405020304" pitchFamily="18" charset="0"/>
              </a:rPr>
              <a:t>Педагогическое кредо: </a:t>
            </a:r>
            <a:r>
              <a:rPr lang="ru-RU" sz="1900" b="1" dirty="0">
                <a:latin typeface="Century" panose="02040604050505020304" pitchFamily="18" charset="0"/>
                <a:ea typeface="Times New Roman" panose="02020603050405020304" pitchFamily="18" charset="0"/>
                <a:cs typeface="Times New Roman" panose="02020603050405020304" pitchFamily="18" charset="0"/>
              </a:rPr>
              <a:t>«Поддерживать учеников в их делах и начинаниях, найти то лучшее, что есть в них, и постараться развить».</a:t>
            </a:r>
          </a:p>
          <a:p>
            <a:pPr lvl="0" indent="457200" algn="just">
              <a:spcAft>
                <a:spcPts val="0"/>
              </a:spcAft>
            </a:pPr>
            <a:r>
              <a:rPr lang="ru-RU" sz="1900" dirty="0" err="1">
                <a:latin typeface="Century" panose="02040604050505020304" pitchFamily="18" charset="0"/>
                <a:ea typeface="Times New Roman" panose="02020603050405020304" pitchFamily="18" charset="0"/>
                <a:cs typeface="Times New Roman" panose="02020603050405020304" pitchFamily="18" charset="0"/>
              </a:rPr>
              <a:t>Хазиева</a:t>
            </a:r>
            <a:r>
              <a:rPr lang="ru-RU" sz="1900" dirty="0">
                <a:latin typeface="Century" panose="02040604050505020304" pitchFamily="18" charset="0"/>
                <a:ea typeface="Times New Roman" panose="02020603050405020304" pitchFamily="18" charset="0"/>
                <a:cs typeface="Times New Roman" panose="02020603050405020304" pitchFamily="18" charset="0"/>
              </a:rPr>
              <a:t> Рашида </a:t>
            </a:r>
            <a:r>
              <a:rPr lang="ru-RU" sz="1900" dirty="0" err="1">
                <a:latin typeface="Century" panose="02040604050505020304" pitchFamily="18" charset="0"/>
                <a:ea typeface="Times New Roman" panose="02020603050405020304" pitchFamily="18" charset="0"/>
                <a:cs typeface="Times New Roman" panose="02020603050405020304" pitchFamily="18" charset="0"/>
              </a:rPr>
              <a:t>Мунировна</a:t>
            </a:r>
            <a:r>
              <a:rPr lang="ru-RU" sz="1900" dirty="0">
                <a:latin typeface="Century" panose="02040604050505020304" pitchFamily="18" charset="0"/>
                <a:ea typeface="Times New Roman" panose="02020603050405020304" pitchFamily="18" charset="0"/>
                <a:cs typeface="Times New Roman" panose="02020603050405020304" pitchFamily="18" charset="0"/>
              </a:rPr>
              <a:t> </a:t>
            </a:r>
            <a:r>
              <a:rPr lang="ru-RU" sz="1900" b="1" dirty="0">
                <a:latin typeface="Century" panose="02040604050505020304" pitchFamily="18" charset="0"/>
                <a:ea typeface="Times New Roman" panose="02020603050405020304" pitchFamily="18" charset="0"/>
                <a:cs typeface="Times New Roman" panose="02020603050405020304" pitchFamily="18" charset="0"/>
              </a:rPr>
              <a:t> </a:t>
            </a:r>
            <a:r>
              <a:rPr lang="ru-RU" sz="1900" dirty="0">
                <a:latin typeface="Century" panose="02040604050505020304" pitchFamily="18" charset="0"/>
                <a:ea typeface="Times New Roman" panose="02020603050405020304" pitchFamily="18" charset="0"/>
                <a:cs typeface="Times New Roman" panose="02020603050405020304" pitchFamily="18" charset="0"/>
              </a:rPr>
              <a:t>работала в МОУ СОШ № 2 с 1977 года. Много лет трудилась над формированием  исследовательских навыков учащихся, над развитием их творческого потенциала. </a:t>
            </a:r>
          </a:p>
          <a:p>
            <a:pPr indent="457200" algn="just">
              <a:spcAft>
                <a:spcPts val="0"/>
              </a:spcAft>
            </a:pPr>
            <a:r>
              <a:rPr lang="ru-RU" sz="1900" dirty="0">
                <a:latin typeface="Century" panose="02040604050505020304" pitchFamily="18" charset="0"/>
                <a:ea typeface="Times New Roman" panose="02020603050405020304" pitchFamily="18" charset="0"/>
                <a:cs typeface="Times New Roman" panose="02020603050405020304" pitchFamily="18" charset="0"/>
              </a:rPr>
              <a:t>В течение ряда лет являлась заместителем директора по учебно-воспитательной работе, она проявила высокие организаторские способности, умело организовала работу учителей начальных классов по отдельным направлениям.</a:t>
            </a:r>
          </a:p>
          <a:p>
            <a:pPr indent="457200" algn="just">
              <a:spcAft>
                <a:spcPts val="0"/>
              </a:spcAft>
            </a:pPr>
            <a:r>
              <a:rPr lang="ru-RU" sz="1900" dirty="0">
                <a:latin typeface="Century" panose="02040604050505020304" pitchFamily="18" charset="0"/>
                <a:ea typeface="Times New Roman" panose="02020603050405020304" pitchFamily="18" charset="0"/>
                <a:cs typeface="Times New Roman" panose="02020603050405020304" pitchFamily="18" charset="0"/>
              </a:rPr>
              <a:t> Рашида </a:t>
            </a:r>
            <a:r>
              <a:rPr lang="ru-RU" sz="1900" dirty="0" err="1">
                <a:latin typeface="Century" panose="02040604050505020304" pitchFamily="18" charset="0"/>
                <a:ea typeface="Times New Roman" panose="02020603050405020304" pitchFamily="18" charset="0"/>
                <a:cs typeface="Times New Roman" panose="02020603050405020304" pitchFamily="18" charset="0"/>
              </a:rPr>
              <a:t>Мунировна</a:t>
            </a:r>
            <a:r>
              <a:rPr lang="ru-RU" sz="1900" dirty="0">
                <a:latin typeface="Century" panose="02040604050505020304" pitchFamily="18" charset="0"/>
                <a:ea typeface="Times New Roman" panose="02020603050405020304" pitchFamily="18" charset="0"/>
                <a:cs typeface="Times New Roman" panose="02020603050405020304" pitchFamily="18" charset="0"/>
              </a:rPr>
              <a:t> делилась опытом на заседаниях городского и школьного  методического объединения учителей.</a:t>
            </a:r>
          </a:p>
          <a:p>
            <a:pPr indent="457200" algn="just"/>
            <a:r>
              <a:rPr lang="ru-RU" sz="1900" b="1" dirty="0">
                <a:latin typeface="Century" panose="02040604050505020304" pitchFamily="18" charset="0"/>
                <a:ea typeface="Times New Roman" panose="02020603050405020304" pitchFamily="18" charset="0"/>
                <a:cs typeface="Times New Roman" panose="02020603050405020304" pitchFamily="18" charset="0"/>
              </a:rPr>
              <a:t>Награды: «Отличник образования РБ» (1998г).</a:t>
            </a:r>
          </a:p>
          <a:p>
            <a:pPr indent="457200" algn="just">
              <a:spcAft>
                <a:spcPts val="0"/>
              </a:spcAft>
            </a:pPr>
            <a:endParaRPr lang="ru-RU" sz="1900" dirty="0">
              <a:latin typeface="Century" panose="020406040505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4690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90879" y="84408"/>
            <a:ext cx="5836665" cy="613833"/>
          </a:xfrm>
          <a:ln>
            <a:noFill/>
          </a:ln>
          <a:effectLst/>
          <a:scene3d>
            <a:camera prst="orthographicFront">
              <a:rot lat="0" lon="0" rev="0"/>
            </a:camera>
            <a:lightRig rig="contrasting" dir="t">
              <a:rot lat="0" lon="0" rev="7800000"/>
            </a:lightRig>
          </a:scene3d>
          <a:sp3d>
            <a:bevelT w="139700" h="139700"/>
          </a:sp3d>
        </p:spPr>
        <p:txBody>
          <a:bodyPr>
            <a:normAutofit fontScale="90000"/>
          </a:bodyPr>
          <a:lstStyle/>
          <a:p>
            <a:r>
              <a:rPr lang="ru-RU" b="1" dirty="0">
                <a:effectLst>
                  <a:outerShdw blurRad="38100" dist="38100" dir="2700000" algn="tl">
                    <a:srgbClr val="000000">
                      <a:alpha val="43137"/>
                    </a:srgbClr>
                  </a:outerShdw>
                </a:effectLst>
                <a:latin typeface="Century Gothic" panose="020B0502020202020204" pitchFamily="34" charset="0"/>
              </a:rPr>
              <a:t>Густов Юрий Павлович</a:t>
            </a:r>
            <a:endParaRPr lang="ru-RU" dirty="0">
              <a:effectLst>
                <a:outerShdw blurRad="38100" dist="38100" dir="2700000" algn="tl">
                  <a:srgbClr val="000000">
                    <a:alpha val="43137"/>
                  </a:srgbClr>
                </a:outerShdw>
              </a:effectLst>
              <a:latin typeface="Century Gothic" panose="020B0502020202020204" pitchFamily="34" charset="0"/>
            </a:endParaRPr>
          </a:p>
        </p:txBody>
      </p:sp>
      <p:sp>
        <p:nvSpPr>
          <p:cNvPr id="3" name="Объект 2"/>
          <p:cNvSpPr>
            <a:spLocks noGrp="1"/>
          </p:cNvSpPr>
          <p:nvPr>
            <p:ph idx="1"/>
          </p:nvPr>
        </p:nvSpPr>
        <p:spPr>
          <a:xfrm>
            <a:off x="4684542" y="942535"/>
            <a:ext cx="7399606" cy="5697416"/>
          </a:xfrm>
        </p:spPr>
        <p:txBody>
          <a:bodyPr>
            <a:noAutofit/>
          </a:bodyPr>
          <a:lstStyle/>
          <a:p>
            <a:pPr marL="0" indent="457200" algn="just">
              <a:lnSpc>
                <a:spcPct val="120000"/>
              </a:lnSpc>
              <a:spcBef>
                <a:spcPts val="0"/>
              </a:spcBef>
              <a:spcAft>
                <a:spcPts val="0"/>
              </a:spcAft>
              <a:buNone/>
            </a:pPr>
            <a:r>
              <a:rPr lang="ru-RU" sz="1600" dirty="0">
                <a:latin typeface="Century" panose="02040604050505020304" pitchFamily="18" charset="0"/>
              </a:rPr>
              <a:t> «</a:t>
            </a:r>
            <a:r>
              <a:rPr lang="ru-RU" sz="1800" dirty="0">
                <a:latin typeface="Century" panose="02040604050505020304" pitchFamily="18" charset="0"/>
              </a:rPr>
              <a:t>Ветеран почётной профессии»</a:t>
            </a:r>
          </a:p>
          <a:p>
            <a:pPr marL="0" indent="457200" algn="just">
              <a:lnSpc>
                <a:spcPct val="120000"/>
              </a:lnSpc>
              <a:spcBef>
                <a:spcPts val="0"/>
              </a:spcBef>
              <a:spcAft>
                <a:spcPts val="0"/>
              </a:spcAft>
              <a:buNone/>
            </a:pPr>
            <a:r>
              <a:rPr lang="ru-RU" sz="1800" dirty="0">
                <a:latin typeface="Century" panose="02040604050505020304" pitchFamily="18" charset="0"/>
              </a:rPr>
              <a:t>В 1929 году после окончания </a:t>
            </a:r>
            <a:r>
              <a:rPr lang="ru-RU" sz="1800" dirty="0" err="1">
                <a:latin typeface="Century" panose="02040604050505020304" pitchFamily="18" charset="0"/>
              </a:rPr>
              <a:t>Белебеевского</a:t>
            </a:r>
            <a:r>
              <a:rPr lang="ru-RU" sz="1800" dirty="0">
                <a:latin typeface="Century" panose="02040604050505020304" pitchFamily="18" charset="0"/>
              </a:rPr>
              <a:t> педагогического училища был направлен в первую школу г. Туймазы. </a:t>
            </a:r>
          </a:p>
          <a:p>
            <a:pPr marL="0" indent="457200" algn="just">
              <a:lnSpc>
                <a:spcPct val="120000"/>
              </a:lnSpc>
              <a:spcBef>
                <a:spcPts val="0"/>
              </a:spcBef>
              <a:spcAft>
                <a:spcPts val="0"/>
              </a:spcAft>
              <a:buNone/>
            </a:pPr>
            <a:r>
              <a:rPr lang="ru-RU" sz="1800" dirty="0">
                <a:latin typeface="Century" panose="02040604050505020304" pitchFamily="18" charset="0"/>
              </a:rPr>
              <a:t>В 1934 году в г. Туймазы открылась школа №2, и Юрий Павлович был назначен заведующим этой школы, а в 1940 году окончил педагогический институт.</a:t>
            </a:r>
          </a:p>
          <a:p>
            <a:pPr marL="0" indent="457200" algn="just">
              <a:lnSpc>
                <a:spcPct val="120000"/>
              </a:lnSpc>
              <a:spcBef>
                <a:spcPts val="0"/>
              </a:spcBef>
              <a:spcAft>
                <a:spcPts val="0"/>
              </a:spcAft>
              <a:buNone/>
            </a:pPr>
            <a:r>
              <a:rPr lang="ru-RU" sz="1800" dirty="0">
                <a:latin typeface="Century" panose="02040604050505020304" pitchFamily="18" charset="0"/>
              </a:rPr>
              <a:t>После войны Юрий Павлович Густов долгие годы работал завучем средней школы №3, много сил и труда вложил в создание трудолюбивого, сплочённого учительского коллектива.</a:t>
            </a:r>
          </a:p>
          <a:p>
            <a:pPr marL="0" indent="457200" algn="just">
              <a:lnSpc>
                <a:spcPct val="120000"/>
              </a:lnSpc>
              <a:spcBef>
                <a:spcPts val="0"/>
              </a:spcBef>
              <a:spcAft>
                <a:spcPts val="0"/>
              </a:spcAft>
              <a:buNone/>
            </a:pPr>
            <a:r>
              <a:rPr lang="ru-RU" sz="1800" dirty="0">
                <a:latin typeface="Century" panose="02040604050505020304" pitchFamily="18" charset="0"/>
              </a:rPr>
              <a:t>В 1970 году его проводили на заслуженный отдых. Но и на пенсии он не отстранился от школьных дел и забот. Юрий Павлович активно участвовал в мероприятиях, направленных на улучшение деятельности пионерских организаций школ. Он заслужил уважение своим многолетним неустанным трудом.</a:t>
            </a:r>
          </a:p>
          <a:p>
            <a:pPr marL="0" indent="457200" algn="just">
              <a:lnSpc>
                <a:spcPct val="120000"/>
              </a:lnSpc>
              <a:spcBef>
                <a:spcPts val="0"/>
              </a:spcBef>
              <a:spcAft>
                <a:spcPts val="0"/>
              </a:spcAft>
              <a:buNone/>
            </a:pPr>
            <a:r>
              <a:rPr lang="ru-RU" sz="1800" b="1" dirty="0">
                <a:latin typeface="Century" panose="02040604050505020304" pitchFamily="18" charset="0"/>
              </a:rPr>
              <a:t>Награждён значком «Отличник народного просвещения», почётными грамотами и медалями. </a:t>
            </a:r>
          </a:p>
        </p:txBody>
      </p:sp>
      <p:pic>
        <p:nvPicPr>
          <p:cNvPr id="4" name="Рисунок 3"/>
          <p:cNvPicPr>
            <a:picLocks noChangeAspect="1"/>
          </p:cNvPicPr>
          <p:nvPr/>
        </p:nvPicPr>
        <p:blipFill>
          <a:blip r:embed="rId2"/>
          <a:stretch>
            <a:fillRect/>
          </a:stretch>
        </p:blipFill>
        <p:spPr>
          <a:xfrm>
            <a:off x="542892" y="623138"/>
            <a:ext cx="4141650" cy="5611723"/>
          </a:xfrm>
          <a:prstGeom prst="rect">
            <a:avLst/>
          </a:prstGeom>
          <a:ln>
            <a:noFill/>
          </a:ln>
          <a:effectLst>
            <a:softEdge rad="112500"/>
          </a:effectLst>
        </p:spPr>
      </p:pic>
    </p:spTree>
    <p:extLst>
      <p:ext uri="{BB962C8B-B14F-4D97-AF65-F5344CB8AC3E}">
        <p14:creationId xmlns:p14="http://schemas.microsoft.com/office/powerpoint/2010/main" val="1294593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60000">
              <a:schemeClr val="accent1">
                <a:lumMod val="60000"/>
                <a:lumOff val="40000"/>
              </a:schemeClr>
            </a:gs>
            <a:gs pos="19000">
              <a:srgbClr val="92D050"/>
            </a:gs>
            <a:gs pos="35000">
              <a:schemeClr val="accent4">
                <a:lumMod val="0"/>
                <a:lumOff val="100000"/>
              </a:schemeClr>
            </a:gs>
            <a:gs pos="100000">
              <a:schemeClr val="accent3">
                <a:lumMod val="40000"/>
                <a:lumOff val="6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617378" y="59044"/>
            <a:ext cx="8574622" cy="828560"/>
          </a:xfrm>
        </p:spPr>
        <p:txBody>
          <a:bodyPr>
            <a:noAutofit/>
          </a:bodyPr>
          <a:lstStyle/>
          <a:p>
            <a:r>
              <a:rPr lang="ru-RU" sz="3600" b="1" dirty="0">
                <a:effectLst>
                  <a:outerShdw blurRad="38100" dist="38100" dir="2700000" algn="tl">
                    <a:srgbClr val="000000">
                      <a:alpha val="43137"/>
                    </a:srgbClr>
                  </a:outerShdw>
                </a:effectLst>
                <a:latin typeface="Century Gothic" panose="020B0502020202020204" pitchFamily="34" charset="0"/>
              </a:rPr>
              <a:t>Черкасова Наталья Анатольевна</a:t>
            </a:r>
          </a:p>
        </p:txBody>
      </p:sp>
      <p:sp>
        <p:nvSpPr>
          <p:cNvPr id="5" name="Прямоугольник 4"/>
          <p:cNvSpPr/>
          <p:nvPr/>
        </p:nvSpPr>
        <p:spPr>
          <a:xfrm>
            <a:off x="4470400" y="1026940"/>
            <a:ext cx="7651574" cy="5632311"/>
          </a:xfrm>
          <a:prstGeom prst="rect">
            <a:avLst/>
          </a:prstGeom>
        </p:spPr>
        <p:txBody>
          <a:bodyPr wrap="square">
            <a:spAutoFit/>
          </a:bodyPr>
          <a:lstStyle/>
          <a:p>
            <a:pPr lvl="0" indent="457200" algn="just">
              <a:spcAft>
                <a:spcPts val="0"/>
              </a:spcAft>
            </a:pPr>
            <a:r>
              <a:rPr lang="ru-RU" dirty="0">
                <a:latin typeface="Century" panose="02040604050505020304" pitchFamily="18" charset="0"/>
                <a:ea typeface="Times New Roman" panose="02020603050405020304" pitchFamily="18" charset="0"/>
                <a:cs typeface="Times New Roman" panose="02020603050405020304" pitchFamily="18" charset="0"/>
              </a:rPr>
              <a:t>Родилась 21 августа 1957 года в городе Туймазы.</a:t>
            </a:r>
          </a:p>
          <a:p>
            <a:pPr lvl="0" indent="457200" algn="just">
              <a:spcAft>
                <a:spcPts val="0"/>
              </a:spcAft>
            </a:pPr>
            <a:r>
              <a:rPr lang="ru-RU" dirty="0">
                <a:latin typeface="Century" panose="02040604050505020304" pitchFamily="18" charset="0"/>
                <a:ea typeface="Times New Roman" panose="02020603050405020304" pitchFamily="18" charset="0"/>
                <a:cs typeface="Times New Roman" panose="02020603050405020304" pitchFamily="18" charset="0"/>
              </a:rPr>
              <a:t>В 1985 году окончила </a:t>
            </a:r>
            <a:r>
              <a:rPr lang="ru-RU" dirty="0" err="1">
                <a:latin typeface="Century" panose="02040604050505020304" pitchFamily="18" charset="0"/>
                <a:ea typeface="Times New Roman" panose="02020603050405020304" pitchFamily="18" charset="0"/>
                <a:cs typeface="Times New Roman" panose="02020603050405020304" pitchFamily="18" charset="0"/>
              </a:rPr>
              <a:t>Бирский</a:t>
            </a:r>
            <a:r>
              <a:rPr lang="ru-RU" dirty="0">
                <a:latin typeface="Century" panose="02040604050505020304" pitchFamily="18" charset="0"/>
                <a:ea typeface="Times New Roman" panose="02020603050405020304" pitchFamily="18" charset="0"/>
                <a:cs typeface="Times New Roman" panose="02020603050405020304" pitchFamily="18" charset="0"/>
              </a:rPr>
              <a:t>  государственный педагогический институт по специальности учитель русского языка и литературы.</a:t>
            </a:r>
          </a:p>
          <a:p>
            <a:pPr lvl="0" indent="457200" algn="just">
              <a:spcAft>
                <a:spcPts val="0"/>
              </a:spcAft>
            </a:pPr>
            <a:r>
              <a:rPr lang="ru-RU" dirty="0">
                <a:latin typeface="Century" panose="02040604050505020304" pitchFamily="18" charset="0"/>
                <a:ea typeface="Times New Roman" panose="02020603050405020304" pitchFamily="18" charset="0"/>
                <a:cs typeface="Times New Roman" panose="02020603050405020304" pitchFamily="18" charset="0"/>
              </a:rPr>
              <a:t>Педагогическое кредо: </a:t>
            </a:r>
            <a:r>
              <a:rPr lang="ru-RU" b="1" dirty="0">
                <a:latin typeface="Century" panose="02040604050505020304" pitchFamily="18" charset="0"/>
                <a:ea typeface="Times New Roman" panose="02020603050405020304" pitchFamily="18" charset="0"/>
                <a:cs typeface="Times New Roman" panose="02020603050405020304" pitchFamily="18" charset="0"/>
              </a:rPr>
              <a:t>«Самое главное – научить человека мыслить».</a:t>
            </a:r>
          </a:p>
          <a:p>
            <a:pPr indent="457200" algn="just">
              <a:spcAft>
                <a:spcPts val="0"/>
              </a:spcAft>
            </a:pPr>
            <a:r>
              <a:rPr lang="ru-RU" dirty="0">
                <a:latin typeface="Century" panose="02040604050505020304" pitchFamily="18" charset="0"/>
                <a:ea typeface="Times New Roman" panose="02020603050405020304" pitchFamily="18" charset="0"/>
                <a:cs typeface="Times New Roman" panose="02020603050405020304" pitchFamily="18" charset="0"/>
              </a:rPr>
              <a:t>С 2004 года Черкасова Наталья Анатольевна являлась заместителем директора по учебно-воспитательной работе в МБОУ СОШ №2 г. Туймазы, за это время проявила высокий уровень управленческой квалификации, профессионализма. Наталья Анатольевна выступала на  районных семинарах заместителей директоров по УВР, проводила теоретические и практико-ориентировочные семинары по проблемам обучения в условиях инноваций. Она обладала высоким уровнем профессиональной компетенции, находилась в постоянном творческом поиске, много работала  над совершенствованием  своего педагогического мастерства.</a:t>
            </a:r>
          </a:p>
          <a:p>
            <a:pPr indent="457200" algn="just"/>
            <a:r>
              <a:rPr lang="ru-RU" b="1" dirty="0">
                <a:latin typeface="Century" panose="02040604050505020304" pitchFamily="18" charset="0"/>
                <a:ea typeface="Times New Roman" panose="02020603050405020304" pitchFamily="18" charset="0"/>
                <a:cs typeface="Times New Roman" panose="02020603050405020304" pitchFamily="18" charset="0"/>
              </a:rPr>
              <a:t>Награды: «Отличник образования РБ» (1995г). «Почётный работник общего образования РФ» (2006г).</a:t>
            </a:r>
          </a:p>
          <a:p>
            <a:pPr indent="457200" algn="just">
              <a:spcAft>
                <a:spcPts val="0"/>
              </a:spcAft>
            </a:pPr>
            <a:endParaRPr lang="ru-RU" dirty="0">
              <a:effectLst/>
              <a:latin typeface="Century" panose="02040604050505020304" pitchFamily="18" charset="0"/>
              <a:ea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cstate="print"/>
          <a:stretch>
            <a:fillRect/>
          </a:stretch>
        </p:blipFill>
        <p:spPr>
          <a:xfrm>
            <a:off x="605335" y="984362"/>
            <a:ext cx="3956505" cy="4889275"/>
          </a:xfrm>
          <a:prstGeom prst="rect">
            <a:avLst/>
          </a:prstGeom>
          <a:ln>
            <a:noFill/>
          </a:ln>
          <a:effectLst>
            <a:softEdge rad="112500"/>
          </a:effectLst>
        </p:spPr>
      </p:pic>
    </p:spTree>
    <p:extLst>
      <p:ext uri="{BB962C8B-B14F-4D97-AF65-F5344CB8AC3E}">
        <p14:creationId xmlns:p14="http://schemas.microsoft.com/office/powerpoint/2010/main" val="38398736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60000">
              <a:schemeClr val="accent1">
                <a:lumMod val="60000"/>
                <a:lumOff val="40000"/>
              </a:schemeClr>
            </a:gs>
            <a:gs pos="19000">
              <a:srgbClr val="92D050"/>
            </a:gs>
            <a:gs pos="35000">
              <a:schemeClr val="accent4">
                <a:lumMod val="0"/>
                <a:lumOff val="100000"/>
              </a:schemeClr>
            </a:gs>
            <a:gs pos="100000">
              <a:schemeClr val="accent3">
                <a:lumMod val="40000"/>
                <a:lumOff val="6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155532" y="143852"/>
            <a:ext cx="10548788" cy="562708"/>
          </a:xfrm>
        </p:spPr>
        <p:txBody>
          <a:bodyPr>
            <a:noAutofit/>
          </a:bodyPr>
          <a:lstStyle/>
          <a:p>
            <a:pPr lvl="0"/>
            <a:r>
              <a:rPr lang="ru-RU" sz="3600" b="1" dirty="0" err="1">
                <a:effectLst>
                  <a:outerShdw blurRad="38100" dist="38100" dir="2700000" algn="tl">
                    <a:srgbClr val="000000">
                      <a:alpha val="43137"/>
                    </a:srgbClr>
                  </a:outerShdw>
                </a:effectLst>
                <a:latin typeface="Century Gothic" panose="020B0502020202020204" pitchFamily="34" charset="0"/>
              </a:rPr>
              <a:t>Халфина</a:t>
            </a:r>
            <a:r>
              <a:rPr lang="ru-RU" sz="3600" b="1" dirty="0">
                <a:effectLst>
                  <a:outerShdw blurRad="38100" dist="38100" dir="2700000" algn="tl">
                    <a:srgbClr val="000000">
                      <a:alpha val="43137"/>
                    </a:srgbClr>
                  </a:outerShdw>
                </a:effectLst>
                <a:latin typeface="Century Gothic" panose="020B0502020202020204" pitchFamily="34" charset="0"/>
              </a:rPr>
              <a:t>  Земфира </a:t>
            </a:r>
            <a:r>
              <a:rPr lang="ru-RU" sz="3600" b="1" dirty="0" err="1">
                <a:effectLst>
                  <a:outerShdw blurRad="38100" dist="38100" dir="2700000" algn="tl">
                    <a:srgbClr val="000000">
                      <a:alpha val="43137"/>
                    </a:srgbClr>
                  </a:outerShdw>
                </a:effectLst>
                <a:latin typeface="Century Gothic" panose="020B0502020202020204" pitchFamily="34" charset="0"/>
              </a:rPr>
              <a:t>Шарифьяновна</a:t>
            </a:r>
            <a:endParaRPr lang="ru-RU" sz="3600" b="1" dirty="0">
              <a:effectLst>
                <a:outerShdw blurRad="38100" dist="38100" dir="2700000" algn="tl">
                  <a:srgbClr val="000000">
                    <a:alpha val="43137"/>
                  </a:srgbClr>
                </a:outerShdw>
              </a:effectLst>
              <a:latin typeface="Century Gothic" panose="020B0502020202020204" pitchFamily="34" charset="0"/>
            </a:endParaRPr>
          </a:p>
        </p:txBody>
      </p:sp>
      <p:pic>
        <p:nvPicPr>
          <p:cNvPr id="12290" name="Рисунок 1" descr="F:\к 30 апреля\Халфина З.Ш\17 копия.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5914" y="1143024"/>
            <a:ext cx="3672551" cy="45719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695325" y="934720"/>
            <a:ext cx="7524115" cy="5905750"/>
          </a:xfrm>
          <a:prstGeom prst="rect">
            <a:avLst/>
          </a:prstGeom>
        </p:spPr>
        <p:txBody>
          <a:bodyPr wrap="square">
            <a:spAutoFit/>
          </a:bodyPr>
          <a:lstStyle/>
          <a:p>
            <a:pPr lvl="0" indent="457200" algn="just">
              <a:spcAft>
                <a:spcPts val="0"/>
              </a:spcAft>
            </a:pPr>
            <a:r>
              <a:rPr lang="ru-RU" sz="2000" dirty="0">
                <a:latin typeface="Century" panose="02040604050505020304" pitchFamily="18" charset="0"/>
                <a:ea typeface="Calibri" panose="020F0502020204030204" pitchFamily="34" charset="0"/>
                <a:cs typeface="Times New Roman" panose="02020603050405020304" pitchFamily="18" charset="0"/>
              </a:rPr>
              <a:t>Родилась 12 мая 1953 года в городе Туймазы.</a:t>
            </a:r>
          </a:p>
          <a:p>
            <a:pPr lvl="0" indent="457200" algn="just">
              <a:spcAft>
                <a:spcPts val="0"/>
              </a:spcAft>
            </a:pPr>
            <a:r>
              <a:rPr lang="ru-RU" sz="2000" dirty="0">
                <a:latin typeface="Century" panose="02040604050505020304" pitchFamily="18" charset="0"/>
                <a:ea typeface="Calibri" panose="020F0502020204030204" pitchFamily="34" charset="0"/>
                <a:cs typeface="Times New Roman" panose="02020603050405020304" pitchFamily="18" charset="0"/>
              </a:rPr>
              <a:t>В 1977 году окончила </a:t>
            </a:r>
            <a:r>
              <a:rPr lang="ru-RU" sz="2000" dirty="0" err="1">
                <a:latin typeface="Century" panose="02040604050505020304" pitchFamily="18" charset="0"/>
                <a:ea typeface="Calibri" panose="020F0502020204030204" pitchFamily="34" charset="0"/>
                <a:cs typeface="Times New Roman" panose="02020603050405020304" pitchFamily="18" charset="0"/>
              </a:rPr>
              <a:t>Бирский</a:t>
            </a:r>
            <a:r>
              <a:rPr lang="ru-RU" sz="2000" dirty="0">
                <a:latin typeface="Century" panose="02040604050505020304" pitchFamily="18" charset="0"/>
                <a:ea typeface="Calibri" panose="020F0502020204030204" pitchFamily="34" charset="0"/>
                <a:cs typeface="Times New Roman" panose="02020603050405020304" pitchFamily="18" charset="0"/>
              </a:rPr>
              <a:t> государственный педагогический институт по специальности учитель биологии и химии средней школы.</a:t>
            </a:r>
          </a:p>
          <a:p>
            <a:pPr lvl="0" indent="457200" algn="just">
              <a:spcAft>
                <a:spcPts val="0"/>
              </a:spcAft>
            </a:pPr>
            <a:r>
              <a:rPr lang="ru-RU" sz="2000" dirty="0">
                <a:latin typeface="Century" panose="02040604050505020304" pitchFamily="18" charset="0"/>
                <a:ea typeface="Calibri" panose="020F0502020204030204" pitchFamily="34" charset="0"/>
                <a:cs typeface="Times New Roman" panose="02020603050405020304" pitchFamily="18" charset="0"/>
              </a:rPr>
              <a:t>Педагогическое кредо: </a:t>
            </a:r>
            <a:r>
              <a:rPr lang="ru-RU" sz="2000" b="1" dirty="0">
                <a:latin typeface="Century" panose="02040604050505020304" pitchFamily="18" charset="0"/>
                <a:ea typeface="Calibri" panose="020F0502020204030204" pitchFamily="34" charset="0"/>
                <a:cs typeface="Times New Roman" panose="02020603050405020304" pitchFamily="18" charset="0"/>
              </a:rPr>
              <a:t>«Лучшая форма образования – это самообразование».</a:t>
            </a:r>
          </a:p>
          <a:p>
            <a:pPr indent="457200" algn="just"/>
            <a:r>
              <a:rPr lang="ru-RU" sz="2000" dirty="0" err="1">
                <a:latin typeface="Century" panose="02040604050505020304" pitchFamily="18" charset="0"/>
                <a:ea typeface="Calibri" panose="020F0502020204030204" pitchFamily="34" charset="0"/>
                <a:cs typeface="Times New Roman" panose="02020603050405020304" pitchFamily="18" charset="0"/>
              </a:rPr>
              <a:t>Халфина</a:t>
            </a:r>
            <a:r>
              <a:rPr lang="ru-RU" sz="2000" dirty="0">
                <a:latin typeface="Century" panose="02040604050505020304" pitchFamily="18" charset="0"/>
                <a:ea typeface="Calibri" panose="020F0502020204030204" pitchFamily="34" charset="0"/>
                <a:cs typeface="Times New Roman" panose="02020603050405020304" pitchFamily="18" charset="0"/>
              </a:rPr>
              <a:t> Земфира </a:t>
            </a:r>
            <a:r>
              <a:rPr lang="ru-RU" sz="2000" dirty="0" err="1">
                <a:latin typeface="Century" panose="02040604050505020304" pitchFamily="18" charset="0"/>
                <a:ea typeface="Calibri" panose="020F0502020204030204" pitchFamily="34" charset="0"/>
                <a:cs typeface="Times New Roman" panose="02020603050405020304" pitchFamily="18" charset="0"/>
              </a:rPr>
              <a:t>Шарифьяновна</a:t>
            </a:r>
            <a:r>
              <a:rPr lang="ru-RU" sz="2000" dirty="0">
                <a:latin typeface="Century" panose="02040604050505020304" pitchFamily="18" charset="0"/>
                <a:ea typeface="Calibri" panose="020F0502020204030204" pitchFamily="34" charset="0"/>
                <a:cs typeface="Times New Roman" panose="02020603050405020304" pitchFamily="18" charset="0"/>
              </a:rPr>
              <a:t> работала учителем химии с 1977года. Она являлась членом научно- методического совета отдела образования. В течение многих лет успешно руководила районным объединением учителей химии.</a:t>
            </a:r>
            <a:r>
              <a:rPr lang="ru-RU" sz="2000" b="1" dirty="0">
                <a:latin typeface="Century" panose="02040604050505020304" pitchFamily="18" charset="0"/>
                <a:ea typeface="Calibri" panose="020F0502020204030204" pitchFamily="34" charset="0"/>
                <a:cs typeface="Times New Roman" panose="02020603050405020304" pitchFamily="18" charset="0"/>
              </a:rPr>
              <a:t> </a:t>
            </a:r>
            <a:r>
              <a:rPr lang="ru-RU" sz="2000" dirty="0">
                <a:latin typeface="Century" panose="02040604050505020304" pitchFamily="18" charset="0"/>
                <a:ea typeface="Calibri" panose="020F0502020204030204" pitchFamily="34" charset="0"/>
                <a:cs typeface="Times New Roman" panose="02020603050405020304" pitchFamily="18" charset="0"/>
              </a:rPr>
              <a:t>Среди её выпускников есть кандидаты химических наук.</a:t>
            </a:r>
          </a:p>
          <a:p>
            <a:pPr indent="457200" algn="just"/>
            <a:endParaRPr lang="ru-RU" sz="2000" b="1" dirty="0">
              <a:latin typeface="Century" panose="02040604050505020304" pitchFamily="18" charset="0"/>
              <a:ea typeface="Calibri" panose="020F0502020204030204" pitchFamily="34" charset="0"/>
              <a:cs typeface="Times New Roman" panose="02020603050405020304" pitchFamily="18" charset="0"/>
            </a:endParaRPr>
          </a:p>
          <a:p>
            <a:pPr indent="457200" algn="just"/>
            <a:r>
              <a:rPr lang="ru-RU" sz="2000" b="1" dirty="0">
                <a:latin typeface="Century" panose="02040604050505020304" pitchFamily="18" charset="0"/>
                <a:ea typeface="Calibri" panose="020F0502020204030204" pitchFamily="34" charset="0"/>
                <a:cs typeface="Times New Roman" panose="02020603050405020304" pitchFamily="18" charset="0"/>
              </a:rPr>
              <a:t>Награждена: Почётной грамотой Министерства просвещения БАССР (1988г). Значком «Отличник народного просвещения Российской Федерации» (1994г). Почётная грамота  (победитель конкурса лучших учителей Российской Федерации, 2006г).   </a:t>
            </a:r>
          </a:p>
          <a:p>
            <a:pPr lvl="0" indent="457200" algn="just">
              <a:spcAft>
                <a:spcPts val="0"/>
              </a:spcAft>
            </a:pPr>
            <a:endParaRPr lang="ru-RU" sz="2000" dirty="0">
              <a:latin typeface="Century" panose="020406040505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19589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60000">
              <a:schemeClr val="accent1">
                <a:lumMod val="60000"/>
                <a:lumOff val="40000"/>
              </a:schemeClr>
            </a:gs>
            <a:gs pos="19000">
              <a:srgbClr val="92D050"/>
            </a:gs>
            <a:gs pos="35000">
              <a:schemeClr val="accent4">
                <a:lumMod val="0"/>
                <a:lumOff val="100000"/>
              </a:schemeClr>
            </a:gs>
            <a:gs pos="100000">
              <a:schemeClr val="accent3">
                <a:lumMod val="40000"/>
                <a:lumOff val="6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011680" y="197102"/>
            <a:ext cx="9927102" cy="562708"/>
          </a:xfrm>
          <a:effectLst/>
        </p:spPr>
        <p:txBody>
          <a:bodyPr vert="horz" lIns="91440" tIns="45720" rIns="91440" bIns="45720" rtlCol="0" anchor="b">
            <a:noAutofit/>
          </a:bodyPr>
          <a:lstStyle/>
          <a:p>
            <a:r>
              <a:rPr lang="ru-RU" sz="3600" b="1" dirty="0" err="1">
                <a:effectLst>
                  <a:outerShdw blurRad="38100" dist="38100" dir="2700000" algn="tl">
                    <a:srgbClr val="000000">
                      <a:alpha val="43137"/>
                    </a:srgbClr>
                  </a:outerShdw>
                </a:effectLst>
                <a:latin typeface="Century Gothic" panose="020B0502020202020204" pitchFamily="34" charset="0"/>
              </a:rPr>
              <a:t>Шаймарданова</a:t>
            </a:r>
            <a:r>
              <a:rPr lang="ru-RU" sz="3600" b="1" dirty="0">
                <a:effectLst>
                  <a:outerShdw blurRad="38100" dist="38100" dir="2700000" algn="tl">
                    <a:srgbClr val="000000">
                      <a:alpha val="43137"/>
                    </a:srgbClr>
                  </a:outerShdw>
                </a:effectLst>
                <a:latin typeface="Century Gothic" panose="020B0502020202020204" pitchFamily="34" charset="0"/>
              </a:rPr>
              <a:t>  </a:t>
            </a:r>
            <a:r>
              <a:rPr lang="ru-RU" sz="3600" b="1" dirty="0" err="1">
                <a:effectLst>
                  <a:outerShdw blurRad="38100" dist="38100" dir="2700000" algn="tl">
                    <a:srgbClr val="000000">
                      <a:alpha val="43137"/>
                    </a:srgbClr>
                  </a:outerShdw>
                </a:effectLst>
                <a:latin typeface="Century Gothic" panose="020B0502020202020204" pitchFamily="34" charset="0"/>
              </a:rPr>
              <a:t>Нурдида</a:t>
            </a:r>
            <a:r>
              <a:rPr lang="ru-RU" sz="3600" b="1" dirty="0">
                <a:effectLst>
                  <a:outerShdw blurRad="38100" dist="38100" dir="2700000" algn="tl">
                    <a:srgbClr val="000000">
                      <a:alpha val="43137"/>
                    </a:srgbClr>
                  </a:outerShdw>
                </a:effectLst>
                <a:latin typeface="Century Gothic" panose="020B0502020202020204" pitchFamily="34" charset="0"/>
              </a:rPr>
              <a:t>  </a:t>
            </a:r>
            <a:r>
              <a:rPr lang="ru-RU" sz="3600" b="1" dirty="0" err="1">
                <a:effectLst>
                  <a:outerShdw blurRad="38100" dist="38100" dir="2700000" algn="tl">
                    <a:srgbClr val="000000">
                      <a:alpha val="43137"/>
                    </a:srgbClr>
                  </a:outerShdw>
                </a:effectLst>
                <a:latin typeface="Century Gothic" panose="020B0502020202020204" pitchFamily="34" charset="0"/>
              </a:rPr>
              <a:t>Закировна</a:t>
            </a:r>
            <a:endParaRPr lang="ru-RU" sz="3600" b="1" dirty="0">
              <a:effectLst>
                <a:outerShdw blurRad="38100" dist="38100" dir="2700000" algn="tl">
                  <a:srgbClr val="000000">
                    <a:alpha val="43137"/>
                  </a:srgbClr>
                </a:outerShdw>
              </a:effectLst>
              <a:latin typeface="Century Gothic" panose="020B0502020202020204" pitchFamily="34" charset="0"/>
            </a:endParaRP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5473" y="759810"/>
            <a:ext cx="4058237" cy="5410983"/>
          </a:xfrm>
          <a:prstGeom prst="rect">
            <a:avLst/>
          </a:prstGeom>
          <a:ln>
            <a:noFill/>
          </a:ln>
          <a:effectLst>
            <a:softEdge rad="112500"/>
          </a:effectLst>
        </p:spPr>
      </p:pic>
      <p:sp>
        <p:nvSpPr>
          <p:cNvPr id="5" name="Прямоугольник 4"/>
          <p:cNvSpPr/>
          <p:nvPr/>
        </p:nvSpPr>
        <p:spPr>
          <a:xfrm>
            <a:off x="4572000" y="759810"/>
            <a:ext cx="7619999" cy="6232475"/>
          </a:xfrm>
          <a:prstGeom prst="rect">
            <a:avLst/>
          </a:prstGeom>
        </p:spPr>
        <p:txBody>
          <a:bodyPr wrap="square">
            <a:spAutoFit/>
          </a:bodyPr>
          <a:lstStyle/>
          <a:p>
            <a:pPr lvl="0" algn="just">
              <a:spcAft>
                <a:spcPts val="0"/>
              </a:spcAft>
            </a:pPr>
            <a:r>
              <a:rPr lang="ru-RU" sz="1900" dirty="0">
                <a:latin typeface="Century" panose="02040604050505020304" pitchFamily="18" charset="0"/>
                <a:ea typeface="Times New Roman" panose="02020603050405020304" pitchFamily="18" charset="0"/>
                <a:cs typeface="Times New Roman" panose="02020603050405020304" pitchFamily="18" charset="0"/>
              </a:rPr>
              <a:t>	Родилась 12 октября 1956 года. </a:t>
            </a:r>
          </a:p>
          <a:p>
            <a:pPr lvl="0" algn="just">
              <a:spcAft>
                <a:spcPts val="0"/>
              </a:spcAft>
            </a:pPr>
            <a:r>
              <a:rPr lang="ru-RU" sz="1900" dirty="0">
                <a:solidFill>
                  <a:prstClr val="black"/>
                </a:solidFill>
                <a:latin typeface="Century" panose="02040604050505020304" pitchFamily="18" charset="0"/>
                <a:ea typeface="Times New Roman" panose="02020603050405020304" pitchFamily="18" charset="0"/>
                <a:cs typeface="Times New Roman" panose="02020603050405020304" pitchFamily="18" charset="0"/>
              </a:rPr>
              <a:t>	В 1979 году </a:t>
            </a:r>
            <a:r>
              <a:rPr lang="ru-RU" sz="1900" dirty="0">
                <a:latin typeface="Century" panose="02040604050505020304" pitchFamily="18" charset="0"/>
                <a:ea typeface="Times New Roman" panose="02020603050405020304" pitchFamily="18" charset="0"/>
                <a:cs typeface="Times New Roman" panose="02020603050405020304" pitchFamily="18" charset="0"/>
              </a:rPr>
              <a:t>окончила Башкирский  государственный педагогический институт по специальности учитель физики и математики.</a:t>
            </a:r>
          </a:p>
          <a:p>
            <a:pPr lvl="0" algn="just">
              <a:spcAft>
                <a:spcPts val="0"/>
              </a:spcAft>
            </a:pPr>
            <a:r>
              <a:rPr lang="ru-RU" sz="1900" dirty="0">
                <a:latin typeface="Century" panose="02040604050505020304" pitchFamily="18" charset="0"/>
                <a:ea typeface="Times New Roman" panose="02020603050405020304" pitchFamily="18" charset="0"/>
                <a:cs typeface="Times New Roman" panose="02020603050405020304" pitchFamily="18" charset="0"/>
              </a:rPr>
              <a:t> 	Педагогическое кредо: </a:t>
            </a:r>
            <a:r>
              <a:rPr lang="ru-RU" sz="1900" b="1" dirty="0">
                <a:latin typeface="Century" panose="02040604050505020304" pitchFamily="18" charset="0"/>
                <a:ea typeface="Times New Roman" panose="02020603050405020304" pitchFamily="18" charset="0"/>
                <a:cs typeface="Times New Roman" panose="02020603050405020304" pitchFamily="18" charset="0"/>
              </a:rPr>
              <a:t>«Спуститься с высот своих знаний до незнания ученика и вместе с ним совершить восхождение».</a:t>
            </a:r>
          </a:p>
          <a:p>
            <a:pPr lvl="0" algn="just">
              <a:spcAft>
                <a:spcPts val="0"/>
              </a:spcAft>
            </a:pPr>
            <a:r>
              <a:rPr lang="ru-RU" sz="1900" dirty="0" err="1">
                <a:latin typeface="Century" panose="02040604050505020304" pitchFamily="18" charset="0"/>
                <a:ea typeface="Times New Roman" panose="02020603050405020304" pitchFamily="18" charset="0"/>
                <a:cs typeface="Times New Roman" panose="02020603050405020304" pitchFamily="18" charset="0"/>
              </a:rPr>
              <a:t>Шаймарданова</a:t>
            </a:r>
            <a:r>
              <a:rPr lang="ru-RU" sz="1900" dirty="0">
                <a:latin typeface="Century" panose="02040604050505020304" pitchFamily="18" charset="0"/>
                <a:ea typeface="Times New Roman" panose="02020603050405020304" pitchFamily="18" charset="0"/>
                <a:cs typeface="Times New Roman" panose="02020603050405020304" pitchFamily="18" charset="0"/>
              </a:rPr>
              <a:t>  </a:t>
            </a:r>
            <a:r>
              <a:rPr lang="ru-RU" sz="1900" dirty="0" err="1">
                <a:latin typeface="Century" panose="02040604050505020304" pitchFamily="18" charset="0"/>
                <a:ea typeface="Times New Roman" panose="02020603050405020304" pitchFamily="18" charset="0"/>
                <a:cs typeface="Times New Roman" panose="02020603050405020304" pitchFamily="18" charset="0"/>
              </a:rPr>
              <a:t>Нурдида</a:t>
            </a:r>
            <a:r>
              <a:rPr lang="ru-RU" sz="1900" dirty="0">
                <a:latin typeface="Century" panose="02040604050505020304" pitchFamily="18" charset="0"/>
                <a:ea typeface="Times New Roman" panose="02020603050405020304" pitchFamily="18" charset="0"/>
                <a:cs typeface="Times New Roman" panose="02020603050405020304" pitchFamily="18" charset="0"/>
              </a:rPr>
              <a:t>  </a:t>
            </a:r>
            <a:r>
              <a:rPr lang="ru-RU" sz="1900" dirty="0" err="1">
                <a:latin typeface="Century" panose="02040604050505020304" pitchFamily="18" charset="0"/>
                <a:ea typeface="Times New Roman" panose="02020603050405020304" pitchFamily="18" charset="0"/>
                <a:cs typeface="Times New Roman" panose="02020603050405020304" pitchFamily="18" charset="0"/>
              </a:rPr>
              <a:t>Закировна</a:t>
            </a:r>
            <a:r>
              <a:rPr lang="ru-RU" sz="1900" dirty="0">
                <a:latin typeface="Century" panose="02040604050505020304" pitchFamily="18" charset="0"/>
                <a:ea typeface="Times New Roman" panose="02020603050405020304" pitchFamily="18" charset="0"/>
                <a:cs typeface="Times New Roman" panose="02020603050405020304" pitchFamily="18" charset="0"/>
              </a:rPr>
              <a:t>  работала учителем математики в общеобразовательной школе № 2 г. Туймазы с января 1986 года. </a:t>
            </a:r>
          </a:p>
          <a:p>
            <a:pPr lvl="0" algn="just">
              <a:spcAft>
                <a:spcPts val="0"/>
              </a:spcAft>
            </a:pPr>
            <a:r>
              <a:rPr lang="ru-RU" sz="1900" dirty="0">
                <a:latin typeface="Century" panose="02040604050505020304" pitchFamily="18" charset="0"/>
                <a:ea typeface="Times New Roman" panose="02020603050405020304" pitchFamily="18" charset="0"/>
                <a:cs typeface="Times New Roman" panose="02020603050405020304" pitchFamily="18" charset="0"/>
              </a:rPr>
              <a:t>	С 1993 года являлась постоянным членом районной аттестационной комиссии, вела научно-методическую работу, оказывала большую помощь молодым учителям, постоянно делилась своим богатым педагогическим опытом. </a:t>
            </a:r>
            <a:r>
              <a:rPr lang="ru-RU" sz="1900" dirty="0" err="1">
                <a:latin typeface="Century" panose="02040604050505020304" pitchFamily="18" charset="0"/>
                <a:ea typeface="Times New Roman" panose="02020603050405020304" pitchFamily="18" charset="0"/>
                <a:cs typeface="Times New Roman" panose="02020603050405020304" pitchFamily="18" charset="0"/>
              </a:rPr>
              <a:t>Нурдида</a:t>
            </a:r>
            <a:r>
              <a:rPr lang="ru-RU" sz="1900" dirty="0">
                <a:latin typeface="Century" panose="02040604050505020304" pitchFamily="18" charset="0"/>
                <a:ea typeface="Times New Roman" panose="02020603050405020304" pitchFamily="18" charset="0"/>
                <a:cs typeface="Times New Roman" panose="02020603050405020304" pitchFamily="18" charset="0"/>
              </a:rPr>
              <a:t>  </a:t>
            </a:r>
            <a:r>
              <a:rPr lang="ru-RU" sz="1900" dirty="0" err="1">
                <a:latin typeface="Century" panose="02040604050505020304" pitchFamily="18" charset="0"/>
                <a:ea typeface="Times New Roman" panose="02020603050405020304" pitchFamily="18" charset="0"/>
                <a:cs typeface="Times New Roman" panose="02020603050405020304" pitchFamily="18" charset="0"/>
              </a:rPr>
              <a:t>Закировна</a:t>
            </a:r>
            <a:r>
              <a:rPr lang="ru-RU" sz="1900" dirty="0">
                <a:latin typeface="Century" panose="02040604050505020304" pitchFamily="18" charset="0"/>
                <a:ea typeface="Times New Roman" panose="02020603050405020304" pitchFamily="18" charset="0"/>
                <a:cs typeface="Times New Roman" panose="02020603050405020304" pitchFamily="18" charset="0"/>
              </a:rPr>
              <a:t>  одна из первых освоила методику углубленного изучения математики, опыт её работы был обобщён в масштабе города и района. За свою педагогическую деятельность в стенах школы № 2 выпустила более 25 медалистов.</a:t>
            </a:r>
          </a:p>
          <a:p>
            <a:pPr lvl="0" algn="just">
              <a:spcAft>
                <a:spcPts val="0"/>
              </a:spcAft>
            </a:pPr>
            <a:endParaRPr lang="ru-RU" sz="1900" dirty="0">
              <a:latin typeface="Century" panose="02040604050505020304" pitchFamily="18" charset="0"/>
              <a:ea typeface="Times New Roman" panose="02020603050405020304" pitchFamily="18" charset="0"/>
              <a:cs typeface="Times New Roman" panose="02020603050405020304" pitchFamily="18" charset="0"/>
            </a:endParaRPr>
          </a:p>
          <a:p>
            <a:pPr algn="just"/>
            <a:r>
              <a:rPr lang="ru-RU" sz="1900" b="1" dirty="0">
                <a:latin typeface="Century" panose="02040604050505020304" pitchFamily="18" charset="0"/>
                <a:ea typeface="Times New Roman" panose="02020603050405020304" pitchFamily="18" charset="0"/>
                <a:cs typeface="Times New Roman" panose="02020603050405020304" pitchFamily="18" charset="0"/>
              </a:rPr>
              <a:t>Награды: «Отличник просвещения РФ» (1995г), «Заслуженный учитель РБ»</a:t>
            </a:r>
            <a:r>
              <a:rPr lang="en-US" sz="1900" b="1" dirty="0">
                <a:latin typeface="Century" panose="02040604050505020304" pitchFamily="18" charset="0"/>
                <a:ea typeface="Times New Roman" panose="02020603050405020304" pitchFamily="18" charset="0"/>
                <a:cs typeface="Times New Roman" panose="02020603050405020304" pitchFamily="18" charset="0"/>
              </a:rPr>
              <a:t> </a:t>
            </a:r>
            <a:r>
              <a:rPr lang="ru-RU" sz="1900" b="1" dirty="0">
                <a:latin typeface="Century" panose="02040604050505020304" pitchFamily="18" charset="0"/>
                <a:ea typeface="Times New Roman" panose="02020603050405020304" pitchFamily="18" charset="0"/>
                <a:cs typeface="Times New Roman" panose="02020603050405020304" pitchFamily="18" charset="0"/>
              </a:rPr>
              <a:t>(2023г).</a:t>
            </a:r>
          </a:p>
          <a:p>
            <a:pPr lvl="0" algn="just">
              <a:spcAft>
                <a:spcPts val="0"/>
              </a:spcAft>
            </a:pPr>
            <a:endParaRPr lang="ru-RU" sz="1900" dirty="0">
              <a:latin typeface="Century" panose="020406040505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3166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1502" y="193432"/>
            <a:ext cx="8281521" cy="847578"/>
          </a:xfrm>
        </p:spPr>
        <p:txBody>
          <a:bodyPr>
            <a:noAutofit/>
          </a:bodyPr>
          <a:lstStyle/>
          <a:p>
            <a:r>
              <a:rPr lang="ru-RU" sz="3600" b="1" dirty="0">
                <a:effectLst>
                  <a:outerShdw blurRad="38100" dist="38100" dir="2700000" algn="tl">
                    <a:srgbClr val="000000">
                      <a:alpha val="43137"/>
                    </a:srgbClr>
                  </a:outerShdw>
                </a:effectLst>
                <a:latin typeface="Century Gothic" panose="020B0502020202020204" pitchFamily="34" charset="0"/>
              </a:rPr>
              <a:t>Еремин Иосиф </a:t>
            </a:r>
            <a:r>
              <a:rPr lang="ru-RU" sz="3600" b="1" dirty="0" err="1">
                <a:effectLst>
                  <a:outerShdw blurRad="38100" dist="38100" dir="2700000" algn="tl">
                    <a:srgbClr val="000000">
                      <a:alpha val="43137"/>
                    </a:srgbClr>
                  </a:outerShdw>
                </a:effectLst>
                <a:latin typeface="Century Gothic" panose="020B0502020202020204" pitchFamily="34" charset="0"/>
              </a:rPr>
              <a:t>Ксенофонтович</a:t>
            </a:r>
            <a:endParaRPr lang="ru-RU" sz="3600" b="1" dirty="0">
              <a:effectLst>
                <a:outerShdw blurRad="38100" dist="38100" dir="2700000" algn="tl">
                  <a:srgbClr val="000000">
                    <a:alpha val="43137"/>
                  </a:srgbClr>
                </a:outerShdw>
              </a:effectLst>
              <a:latin typeface="Century Gothic" panose="020B0502020202020204" pitchFamily="34" charset="0"/>
            </a:endParaRPr>
          </a:p>
        </p:txBody>
      </p:sp>
      <p:sp>
        <p:nvSpPr>
          <p:cNvPr id="3" name="Объект 2"/>
          <p:cNvSpPr>
            <a:spLocks noGrp="1"/>
          </p:cNvSpPr>
          <p:nvPr>
            <p:ph idx="1"/>
          </p:nvPr>
        </p:nvSpPr>
        <p:spPr>
          <a:xfrm>
            <a:off x="3982720" y="1041010"/>
            <a:ext cx="8016240" cy="5695070"/>
          </a:xfrm>
        </p:spPr>
        <p:txBody>
          <a:bodyPr>
            <a:normAutofit/>
          </a:bodyPr>
          <a:lstStyle/>
          <a:p>
            <a:pPr marL="0" indent="457200" algn="just">
              <a:lnSpc>
                <a:spcPct val="110000"/>
              </a:lnSpc>
              <a:spcBef>
                <a:spcPts val="0"/>
              </a:spcBef>
              <a:buNone/>
            </a:pPr>
            <a:r>
              <a:rPr lang="ru-RU" sz="1800" dirty="0">
                <a:latin typeface="Century" panose="02040604050505020304" pitchFamily="18" charset="0"/>
              </a:rPr>
              <a:t>Родился 15 апреля 1899 года.</a:t>
            </a:r>
          </a:p>
          <a:p>
            <a:pPr marL="0" indent="457200" algn="just">
              <a:lnSpc>
                <a:spcPct val="110000"/>
              </a:lnSpc>
              <a:spcBef>
                <a:spcPts val="0"/>
              </a:spcBef>
              <a:buNone/>
            </a:pPr>
            <a:r>
              <a:rPr lang="ru-RU" sz="1800" dirty="0">
                <a:latin typeface="Century" panose="02040604050505020304" pitchFamily="18" charset="0"/>
              </a:rPr>
              <a:t>Жизненный путь учителя – это живая история.</a:t>
            </a:r>
          </a:p>
          <a:p>
            <a:pPr marL="0" indent="457200" algn="just">
              <a:lnSpc>
                <a:spcPct val="110000"/>
              </a:lnSpc>
              <a:spcBef>
                <a:spcPts val="0"/>
              </a:spcBef>
              <a:buNone/>
            </a:pPr>
            <a:r>
              <a:rPr lang="ru-RU" sz="1800" dirty="0">
                <a:latin typeface="Century" panose="02040604050505020304" pitchFamily="18" charset="0"/>
              </a:rPr>
              <a:t>В 1915 году Иосиф Ксенофонтович успешно окончил школу с педагогическим уклоном в Бакалах, и был назначен учителем в сельскую начальную школу. В мае 1917 года он экстерном сдаёт экзамен на звание учителя в Уфимской духовной семинарии. Позже заочно окончил Башкирский педагогический институт, факультет химии и биологии. В школах города Туймазы работал с 1933 года, сначала учителем географии в средней школе №1, затем завучем семилетней школы №2, директором этой школы, заведующим РОНО, директором школы №3 до ухода на пенсию. </a:t>
            </a:r>
          </a:p>
          <a:p>
            <a:pPr marL="0" indent="457200" algn="just">
              <a:lnSpc>
                <a:spcPct val="110000"/>
              </a:lnSpc>
              <a:spcBef>
                <a:spcPts val="0"/>
              </a:spcBef>
              <a:buNone/>
            </a:pPr>
            <a:r>
              <a:rPr lang="ru-RU" sz="1800" dirty="0">
                <a:latin typeface="Century" panose="02040604050505020304" pitchFamily="18" charset="0"/>
              </a:rPr>
              <a:t>С 1941 года член КПСС. Иосиф Ксенофонтович избирался депутатом и членом исполкома районного Совета депутатов трудящихся, 20 лет (1939-1959) был членом Верховного суда БАССР.</a:t>
            </a:r>
          </a:p>
          <a:p>
            <a:pPr marL="0" indent="457200" algn="just">
              <a:lnSpc>
                <a:spcPct val="110000"/>
              </a:lnSpc>
              <a:spcBef>
                <a:spcPts val="0"/>
              </a:spcBef>
              <a:buNone/>
            </a:pPr>
            <a:r>
              <a:rPr lang="ru-RU" sz="1800" b="1" dirty="0">
                <a:latin typeface="Century" panose="02040604050505020304" pitchFamily="18" charset="0"/>
              </a:rPr>
              <a:t>Награждён орденами Ленина, «Знак почёта», медалями. Присвоены звания заслуженного учителя школ БАССР и РСФСР, персональный пенсионер РСФСР.</a:t>
            </a:r>
          </a:p>
        </p:txBody>
      </p:sp>
      <p:pic>
        <p:nvPicPr>
          <p:cNvPr id="4" name="Рисунок 3"/>
          <p:cNvPicPr>
            <a:picLocks noChangeAspect="1"/>
          </p:cNvPicPr>
          <p:nvPr/>
        </p:nvPicPr>
        <p:blipFill>
          <a:blip r:embed="rId2"/>
          <a:stretch>
            <a:fillRect/>
          </a:stretch>
        </p:blipFill>
        <p:spPr>
          <a:xfrm>
            <a:off x="595313" y="1254369"/>
            <a:ext cx="3535892" cy="4349262"/>
          </a:xfrm>
          <a:prstGeom prst="rect">
            <a:avLst/>
          </a:prstGeom>
          <a:ln>
            <a:noFill/>
          </a:ln>
          <a:effectLst>
            <a:softEdge rad="112500"/>
          </a:effectLst>
        </p:spPr>
      </p:pic>
    </p:spTree>
    <p:extLst>
      <p:ext uri="{BB962C8B-B14F-4D97-AF65-F5344CB8AC3E}">
        <p14:creationId xmlns:p14="http://schemas.microsoft.com/office/powerpoint/2010/main" val="3413239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8346" y="37512"/>
            <a:ext cx="8452695" cy="805375"/>
          </a:xfrm>
          <a:effectLst/>
        </p:spPr>
        <p:txBody>
          <a:bodyPr vert="horz" lIns="91440" tIns="45720" rIns="91440" bIns="45720" rtlCol="0" anchor="ctr">
            <a:noAutofit/>
          </a:bodyPr>
          <a:lstStyle/>
          <a:p>
            <a:r>
              <a:rPr lang="ru-RU" sz="3600" b="1" dirty="0" err="1">
                <a:effectLst>
                  <a:outerShdw blurRad="38100" dist="38100" dir="2700000" algn="tl">
                    <a:srgbClr val="000000">
                      <a:alpha val="43137"/>
                    </a:srgbClr>
                  </a:outerShdw>
                </a:effectLst>
                <a:latin typeface="Century Gothic" panose="020B0502020202020204" pitchFamily="34" charset="0"/>
              </a:rPr>
              <a:t>Мингазов</a:t>
            </a:r>
            <a:r>
              <a:rPr lang="ru-RU" sz="3600" b="1" dirty="0">
                <a:effectLst>
                  <a:outerShdw blurRad="38100" dist="38100" dir="2700000" algn="tl">
                    <a:srgbClr val="000000">
                      <a:alpha val="43137"/>
                    </a:srgbClr>
                  </a:outerShdw>
                </a:effectLst>
                <a:latin typeface="Century Gothic" panose="020B0502020202020204" pitchFamily="34" charset="0"/>
              </a:rPr>
              <a:t> </a:t>
            </a:r>
            <a:r>
              <a:rPr lang="ru-RU" sz="3600" b="1" dirty="0" err="1">
                <a:effectLst>
                  <a:outerShdw blurRad="38100" dist="38100" dir="2700000" algn="tl">
                    <a:srgbClr val="000000">
                      <a:alpha val="43137"/>
                    </a:srgbClr>
                  </a:outerShdw>
                </a:effectLst>
                <a:latin typeface="Century Gothic" panose="020B0502020202020204" pitchFamily="34" charset="0"/>
              </a:rPr>
              <a:t>Каит</a:t>
            </a:r>
            <a:r>
              <a:rPr lang="ru-RU" sz="3600" b="1" dirty="0">
                <a:effectLst>
                  <a:outerShdw blurRad="38100" dist="38100" dir="2700000" algn="tl">
                    <a:srgbClr val="000000">
                      <a:alpha val="43137"/>
                    </a:srgbClr>
                  </a:outerShdw>
                </a:effectLst>
                <a:latin typeface="Century Gothic" panose="020B0502020202020204" pitchFamily="34" charset="0"/>
              </a:rPr>
              <a:t> </a:t>
            </a:r>
            <a:r>
              <a:rPr lang="ru-RU" sz="3600" b="1" dirty="0" err="1">
                <a:effectLst>
                  <a:outerShdw blurRad="38100" dist="38100" dir="2700000" algn="tl">
                    <a:srgbClr val="000000">
                      <a:alpha val="43137"/>
                    </a:srgbClr>
                  </a:outerShdw>
                </a:effectLst>
                <a:latin typeface="Century Gothic" panose="020B0502020202020204" pitchFamily="34" charset="0"/>
              </a:rPr>
              <a:t>Хамматдинович</a:t>
            </a:r>
            <a:endParaRPr lang="ru-RU" sz="3600" b="1" dirty="0">
              <a:effectLst>
                <a:outerShdw blurRad="38100" dist="38100" dir="2700000" algn="tl">
                  <a:srgbClr val="000000">
                    <a:alpha val="43137"/>
                  </a:srgbClr>
                </a:outerShdw>
              </a:effectLst>
              <a:latin typeface="Century Gothic" panose="020B0502020202020204" pitchFamily="34" charset="0"/>
            </a:endParaRPr>
          </a:p>
        </p:txBody>
      </p:sp>
      <p:sp>
        <p:nvSpPr>
          <p:cNvPr id="3" name="Объект 2"/>
          <p:cNvSpPr>
            <a:spLocks noGrp="1"/>
          </p:cNvSpPr>
          <p:nvPr>
            <p:ph idx="1"/>
          </p:nvPr>
        </p:nvSpPr>
        <p:spPr>
          <a:xfrm>
            <a:off x="1366255" y="716866"/>
            <a:ext cx="6692488" cy="4332849"/>
          </a:xfrm>
        </p:spPr>
        <p:txBody>
          <a:bodyPr>
            <a:noAutofit/>
          </a:bodyPr>
          <a:lstStyle/>
          <a:p>
            <a:pPr marL="0" indent="457200" algn="just">
              <a:lnSpc>
                <a:spcPct val="120000"/>
              </a:lnSpc>
              <a:spcBef>
                <a:spcPts val="0"/>
              </a:spcBef>
              <a:spcAft>
                <a:spcPts val="0"/>
              </a:spcAft>
              <a:buNone/>
            </a:pPr>
            <a:r>
              <a:rPr lang="ru-RU" sz="1600" dirty="0">
                <a:latin typeface="Century" panose="02040604050505020304" pitchFamily="18" charset="0"/>
              </a:rPr>
              <a:t>Родился в 1928 году в деревне </a:t>
            </a:r>
            <a:r>
              <a:rPr lang="ru-RU" sz="1600" dirty="0" err="1">
                <a:latin typeface="Century" panose="02040604050505020304" pitchFamily="18" charset="0"/>
              </a:rPr>
              <a:t>Тепершиево</a:t>
            </a:r>
            <a:r>
              <a:rPr lang="ru-RU" sz="1600" dirty="0">
                <a:latin typeface="Century" panose="02040604050505020304" pitchFamily="18" charset="0"/>
              </a:rPr>
              <a:t> </a:t>
            </a:r>
            <a:r>
              <a:rPr lang="ru-RU" sz="1600" dirty="0" err="1">
                <a:latin typeface="Century" panose="02040604050505020304" pitchFamily="18" charset="0"/>
              </a:rPr>
              <a:t>Чишминского</a:t>
            </a:r>
            <a:r>
              <a:rPr lang="ru-RU" sz="1600" dirty="0">
                <a:latin typeface="Century" panose="02040604050505020304" pitchFamily="18" charset="0"/>
              </a:rPr>
              <a:t> района Башкирской АССР.</a:t>
            </a:r>
          </a:p>
          <a:p>
            <a:pPr marL="0" indent="457200" algn="just">
              <a:lnSpc>
                <a:spcPct val="120000"/>
              </a:lnSpc>
              <a:spcBef>
                <a:spcPts val="0"/>
              </a:spcBef>
              <a:spcAft>
                <a:spcPts val="0"/>
              </a:spcAft>
              <a:buNone/>
            </a:pPr>
            <a:r>
              <a:rPr lang="ru-RU" sz="1600" dirty="0">
                <a:latin typeface="Century" panose="02040604050505020304" pitchFamily="18" charset="0"/>
              </a:rPr>
              <a:t>              В 1936 году поступил в 1-ый класс </a:t>
            </a:r>
            <a:r>
              <a:rPr lang="ru-RU" sz="1600" dirty="0" err="1">
                <a:latin typeface="Century" panose="02040604050505020304" pitchFamily="18" charset="0"/>
              </a:rPr>
              <a:t>Чувалкиповской</a:t>
            </a:r>
            <a:r>
              <a:rPr lang="ru-RU" sz="1600" dirty="0">
                <a:latin typeface="Century" panose="02040604050505020304" pitchFamily="18" charset="0"/>
              </a:rPr>
              <a:t> неполной средней школы и окончил её в 1943 году. С 1955 по 1959 годы работал учителем математики в </a:t>
            </a:r>
            <a:r>
              <a:rPr lang="ru-RU" sz="1600" dirty="0" err="1">
                <a:latin typeface="Century" panose="02040604050505020304" pitchFamily="18" charset="0"/>
              </a:rPr>
              <a:t>Ибрагимовской</a:t>
            </a:r>
            <a:r>
              <a:rPr lang="ru-RU" sz="1600" dirty="0">
                <a:latin typeface="Century" panose="02040604050505020304" pitchFamily="18" charset="0"/>
              </a:rPr>
              <a:t> восьмилетней школе Чишминского района Башкирской АССР. С 1959 по 1963 годы – студент математического факультета Башкирского государственного университета им. 40-летия Октября. С 1963 по 1970 годы работал директором средней школы интерната №1 г. Туймазы. С 1970 по 1972 годы – учителем математики средней школы №2 г. Туймазы, а с 1972 по 1976 годы работал директором в этой же школе. С 1976 по 1979 годы работал учителем математики средней школы №7 г. Туймазы. С 1979 по 1988 годы он работал директором средней школы №2 г. Туймазы.</a:t>
            </a:r>
          </a:p>
        </p:txBody>
      </p:sp>
      <p:pic>
        <p:nvPicPr>
          <p:cNvPr id="4" name="Рисунок 3"/>
          <p:cNvPicPr>
            <a:picLocks noChangeAspect="1"/>
          </p:cNvPicPr>
          <p:nvPr/>
        </p:nvPicPr>
        <p:blipFill>
          <a:blip r:embed="rId2"/>
          <a:stretch>
            <a:fillRect/>
          </a:stretch>
        </p:blipFill>
        <p:spPr>
          <a:xfrm>
            <a:off x="8227827" y="225425"/>
            <a:ext cx="3825827" cy="3825827"/>
          </a:xfrm>
          <a:prstGeom prst="rect">
            <a:avLst/>
          </a:prstGeom>
          <a:ln>
            <a:noFill/>
          </a:ln>
          <a:effectLst>
            <a:softEdge rad="112500"/>
          </a:effectLst>
        </p:spPr>
      </p:pic>
      <p:sp>
        <p:nvSpPr>
          <p:cNvPr id="7" name="TextBox 6"/>
          <p:cNvSpPr txBox="1"/>
          <p:nvPr/>
        </p:nvSpPr>
        <p:spPr>
          <a:xfrm>
            <a:off x="1366255" y="5124470"/>
            <a:ext cx="10687399" cy="1508105"/>
          </a:xfrm>
          <a:prstGeom prst="rect">
            <a:avLst/>
          </a:prstGeom>
          <a:noFill/>
        </p:spPr>
        <p:txBody>
          <a:bodyPr wrap="square" rtlCol="0">
            <a:spAutoFit/>
          </a:bodyPr>
          <a:lstStyle/>
          <a:p>
            <a:pPr indent="457200" algn="just"/>
            <a:r>
              <a:rPr lang="ru-RU" b="1" dirty="0">
                <a:latin typeface="Century" panose="02040604050505020304" pitchFamily="18" charset="0"/>
              </a:rPr>
              <a:t>Награждён орденом Трудового Красного Знамени, ему присвоено почётное звание «Заслуженный учитель школы БАССР», награждён значком «Отличник народного просвещения», медалью «Ветеран Труда», малой памятной медалью Всероссийского общества охраны природы, знаком «Ударник десятой пятилетки», почётными грамотами Министерства просвещения БАССР Туймазинского ГК КПСС, исполкома горсовета, </a:t>
            </a:r>
            <a:r>
              <a:rPr lang="ru-RU" b="1" dirty="0" err="1">
                <a:latin typeface="Century" panose="02040604050505020304" pitchFamily="18" charset="0"/>
              </a:rPr>
              <a:t>гороно</a:t>
            </a:r>
            <a:r>
              <a:rPr lang="ru-RU" sz="2000" b="1" dirty="0">
                <a:latin typeface="Century" panose="02040604050505020304" pitchFamily="18" charset="0"/>
              </a:rPr>
              <a:t>.</a:t>
            </a:r>
          </a:p>
        </p:txBody>
      </p:sp>
    </p:spTree>
    <p:extLst>
      <p:ext uri="{BB962C8B-B14F-4D97-AF65-F5344CB8AC3E}">
        <p14:creationId xmlns:p14="http://schemas.microsoft.com/office/powerpoint/2010/main" val="1553208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91459" y="132998"/>
            <a:ext cx="8876714" cy="650630"/>
          </a:xfrm>
        </p:spPr>
        <p:txBody>
          <a:bodyPr>
            <a:noAutofit/>
          </a:bodyPr>
          <a:lstStyle/>
          <a:p>
            <a:r>
              <a:rPr lang="ru-RU" sz="3600" b="1" dirty="0" err="1">
                <a:effectLst>
                  <a:outerShdw blurRad="38100" dist="38100" dir="2700000" algn="tl">
                    <a:srgbClr val="000000">
                      <a:alpha val="43137"/>
                    </a:srgbClr>
                  </a:outerShdw>
                </a:effectLst>
                <a:latin typeface="Century Gothic" panose="020B0502020202020204" pitchFamily="34" charset="0"/>
              </a:rPr>
              <a:t>Сабирьянов</a:t>
            </a:r>
            <a:r>
              <a:rPr lang="ru-RU" sz="3600" b="1" dirty="0">
                <a:effectLst>
                  <a:outerShdw blurRad="38100" dist="38100" dir="2700000" algn="tl">
                    <a:srgbClr val="000000">
                      <a:alpha val="43137"/>
                    </a:srgbClr>
                  </a:outerShdw>
                </a:effectLst>
                <a:latin typeface="Century Gothic" panose="020B0502020202020204" pitchFamily="34" charset="0"/>
              </a:rPr>
              <a:t>  </a:t>
            </a:r>
            <a:r>
              <a:rPr lang="ru-RU" sz="3600" b="1" dirty="0" err="1">
                <a:effectLst>
                  <a:outerShdw blurRad="38100" dist="38100" dir="2700000" algn="tl">
                    <a:srgbClr val="000000">
                      <a:alpha val="43137"/>
                    </a:srgbClr>
                  </a:outerShdw>
                </a:effectLst>
                <a:latin typeface="Century Gothic" panose="020B0502020202020204" pitchFamily="34" charset="0"/>
              </a:rPr>
              <a:t>Музагит</a:t>
            </a:r>
            <a:r>
              <a:rPr lang="ru-RU" sz="3600" b="1" dirty="0">
                <a:effectLst>
                  <a:outerShdw blurRad="38100" dist="38100" dir="2700000" algn="tl">
                    <a:srgbClr val="000000">
                      <a:alpha val="43137"/>
                    </a:srgbClr>
                  </a:outerShdw>
                </a:effectLst>
                <a:latin typeface="Century Gothic" panose="020B0502020202020204" pitchFamily="34" charset="0"/>
              </a:rPr>
              <a:t> </a:t>
            </a:r>
            <a:r>
              <a:rPr lang="ru-RU" sz="3600" b="1" dirty="0" err="1">
                <a:effectLst>
                  <a:outerShdw blurRad="38100" dist="38100" dir="2700000" algn="tl">
                    <a:srgbClr val="000000">
                      <a:alpha val="43137"/>
                    </a:srgbClr>
                  </a:outerShdw>
                </a:effectLst>
                <a:latin typeface="Century Gothic" panose="020B0502020202020204" pitchFamily="34" charset="0"/>
              </a:rPr>
              <a:t>Сабиръянович</a:t>
            </a:r>
            <a:endParaRPr lang="ru-RU" sz="3600" b="1" dirty="0">
              <a:effectLst>
                <a:outerShdw blurRad="38100" dist="38100" dir="2700000" algn="tl">
                  <a:srgbClr val="000000">
                    <a:alpha val="43137"/>
                  </a:srgbClr>
                </a:outerShdw>
              </a:effectLst>
              <a:latin typeface="Century Gothic" panose="020B0502020202020204" pitchFamily="34" charset="0"/>
            </a:endParaRPr>
          </a:p>
        </p:txBody>
      </p:sp>
      <p:sp>
        <p:nvSpPr>
          <p:cNvPr id="3" name="Объект 2"/>
          <p:cNvSpPr>
            <a:spLocks noGrp="1"/>
          </p:cNvSpPr>
          <p:nvPr>
            <p:ph idx="1"/>
          </p:nvPr>
        </p:nvSpPr>
        <p:spPr>
          <a:xfrm>
            <a:off x="4002427" y="661182"/>
            <a:ext cx="8067653" cy="4848778"/>
          </a:xfrm>
        </p:spPr>
        <p:txBody>
          <a:bodyPr>
            <a:noAutofit/>
          </a:bodyPr>
          <a:lstStyle/>
          <a:p>
            <a:pPr marL="0" indent="457200" algn="just">
              <a:lnSpc>
                <a:spcPct val="120000"/>
              </a:lnSpc>
              <a:spcBef>
                <a:spcPts val="0"/>
              </a:spcBef>
              <a:spcAft>
                <a:spcPts val="0"/>
              </a:spcAft>
              <a:buNone/>
            </a:pPr>
            <a:r>
              <a:rPr lang="ru-RU" sz="1450" dirty="0">
                <a:latin typeface="Century" panose="02040604050505020304" pitchFamily="18" charset="0"/>
              </a:rPr>
              <a:t>Родился 4 января 1912 года в деревне  </a:t>
            </a:r>
            <a:r>
              <a:rPr lang="ru-RU" sz="1450" dirty="0" err="1">
                <a:latin typeface="Century" panose="02040604050505020304" pitchFamily="18" charset="0"/>
              </a:rPr>
              <a:t>Барсуково</a:t>
            </a:r>
            <a:r>
              <a:rPr lang="ru-RU" sz="1450" dirty="0">
                <a:latin typeface="Century" panose="02040604050505020304" pitchFamily="18" charset="0"/>
              </a:rPr>
              <a:t> </a:t>
            </a:r>
            <a:r>
              <a:rPr lang="ru-RU" sz="1450" dirty="0" err="1">
                <a:latin typeface="Century" panose="02040604050505020304" pitchFamily="18" charset="0"/>
              </a:rPr>
              <a:t>Бакалинского</a:t>
            </a:r>
            <a:r>
              <a:rPr lang="ru-RU" sz="1450" dirty="0">
                <a:latin typeface="Century" panose="02040604050505020304" pitchFamily="18" charset="0"/>
              </a:rPr>
              <a:t> района БАССР. </a:t>
            </a:r>
          </a:p>
          <a:p>
            <a:pPr marL="0" indent="457200" algn="just">
              <a:lnSpc>
                <a:spcPct val="120000"/>
              </a:lnSpc>
              <a:spcBef>
                <a:spcPts val="0"/>
              </a:spcBef>
              <a:spcAft>
                <a:spcPts val="0"/>
              </a:spcAft>
              <a:buNone/>
            </a:pPr>
            <a:r>
              <a:rPr lang="ru-RU" sz="1450" dirty="0">
                <a:latin typeface="Century" panose="02040604050505020304" pitchFamily="18" charset="0"/>
              </a:rPr>
              <a:t>В 1928г. поступил в </a:t>
            </a:r>
            <a:r>
              <a:rPr lang="ru-RU" sz="1450" dirty="0" err="1">
                <a:latin typeface="Century" panose="02040604050505020304" pitchFamily="18" charset="0"/>
              </a:rPr>
              <a:t>Белебеевский</a:t>
            </a:r>
            <a:r>
              <a:rPr lang="ru-RU" sz="1450" dirty="0">
                <a:latin typeface="Century" panose="02040604050505020304" pitchFamily="18" charset="0"/>
              </a:rPr>
              <a:t> педагогический техникум. В 1930 году поступил в Башкирский педагогический институт на заочное отделение на факультет русского языка и литературы, </a:t>
            </a:r>
            <a:r>
              <a:rPr lang="ru-RU" sz="1450" dirty="0">
                <a:solidFill>
                  <a:prstClr val="black"/>
                </a:solidFill>
                <a:latin typeface="Century" panose="02040604050505020304" pitchFamily="18" charset="0"/>
              </a:rPr>
              <a:t>с 1930 года </a:t>
            </a:r>
            <a:r>
              <a:rPr lang="ru-RU" sz="1450" dirty="0">
                <a:latin typeface="Century" panose="02040604050505020304" pitchFamily="18" charset="0"/>
              </a:rPr>
              <a:t>работал учителем начальной школы в с. Кунашак </a:t>
            </a:r>
            <a:r>
              <a:rPr lang="ru-RU" sz="1450" dirty="0" err="1">
                <a:latin typeface="Century" panose="02040604050505020304" pitchFamily="18" charset="0"/>
              </a:rPr>
              <a:t>Кунашакского</a:t>
            </a:r>
            <a:r>
              <a:rPr lang="ru-RU" sz="1450" dirty="0">
                <a:latin typeface="Century" panose="02040604050505020304" pitchFamily="18" charset="0"/>
              </a:rPr>
              <a:t>  района Челябинской области. В 1931-1932 годы работал учителем физики ШКМ  в с. </a:t>
            </a:r>
            <a:r>
              <a:rPr lang="ru-RU" sz="1450" dirty="0" err="1">
                <a:latin typeface="Century" panose="02040604050505020304" pitchFamily="18" charset="0"/>
              </a:rPr>
              <a:t>Амерханово</a:t>
            </a:r>
            <a:r>
              <a:rPr lang="ru-RU" sz="1450" dirty="0">
                <a:latin typeface="Century" panose="02040604050505020304" pitchFamily="18" charset="0"/>
              </a:rPr>
              <a:t> Тоцкого района  </a:t>
            </a:r>
            <a:r>
              <a:rPr lang="ru-RU" sz="1450" dirty="0" err="1">
                <a:latin typeface="Century" panose="02040604050505020304" pitchFamily="18" charset="0"/>
              </a:rPr>
              <a:t>Средневолжского</a:t>
            </a:r>
            <a:r>
              <a:rPr lang="ru-RU" sz="1450" dirty="0">
                <a:latin typeface="Century" panose="02040604050505020304" pitchFamily="18" charset="0"/>
              </a:rPr>
              <a:t> края.  В 1932-1933 годы работал учителем физики и математики ШКМ в с. Карабаш  </a:t>
            </a:r>
            <a:r>
              <a:rPr lang="ru-RU" sz="1450" dirty="0" err="1">
                <a:latin typeface="Century" panose="02040604050505020304" pitchFamily="18" charset="0"/>
              </a:rPr>
              <a:t>Альметьевского</a:t>
            </a:r>
            <a:r>
              <a:rPr lang="ru-RU" sz="1450" dirty="0">
                <a:latin typeface="Century" panose="02040604050505020304" pitchFamily="18" charset="0"/>
              </a:rPr>
              <a:t> района Татарской АССР. В 1933-1934 годы – инструктор РОНО в г. Альметьевск  Татарской АССР. В 1934-1937 годы работал завучем  и учителем русского языка  ШКМ  в д. Верхние </a:t>
            </a:r>
            <a:r>
              <a:rPr lang="ru-RU" sz="1450" dirty="0" err="1">
                <a:latin typeface="Century" panose="02040604050505020304" pitchFamily="18" charset="0"/>
              </a:rPr>
              <a:t>Бишинды</a:t>
            </a:r>
            <a:r>
              <a:rPr lang="ru-RU" sz="1450" dirty="0">
                <a:latin typeface="Century" panose="02040604050505020304" pitchFamily="18" charset="0"/>
              </a:rPr>
              <a:t>  Туймазинского района. В 1937-1938 годы -  завуч  и учитель русского языка неполной школы в д. </a:t>
            </a:r>
            <a:r>
              <a:rPr lang="ru-RU" sz="1450" dirty="0" err="1">
                <a:latin typeface="Century" panose="02040604050505020304" pitchFamily="18" charset="0"/>
              </a:rPr>
              <a:t>Какрыбашево</a:t>
            </a:r>
            <a:r>
              <a:rPr lang="ru-RU" sz="1450" dirty="0">
                <a:latin typeface="Century" panose="02040604050505020304" pitchFamily="18" charset="0"/>
              </a:rPr>
              <a:t>, а в 1938-1942 годы работал директором средней школы в с. Барда </a:t>
            </a:r>
            <a:r>
              <a:rPr lang="ru-RU" sz="1450" dirty="0" err="1">
                <a:latin typeface="Century" panose="02040604050505020304" pitchFamily="18" charset="0"/>
              </a:rPr>
              <a:t>Бардышевского</a:t>
            </a:r>
            <a:r>
              <a:rPr lang="ru-RU" sz="1450" dirty="0">
                <a:latin typeface="Century" panose="02040604050505020304" pitchFamily="18" charset="0"/>
              </a:rPr>
              <a:t> района Пермской области.  В 1943-1944 годы - учитель русского языка и литературы средней школы в д. Верхние </a:t>
            </a:r>
            <a:r>
              <a:rPr lang="ru-RU" sz="1450" dirty="0" err="1">
                <a:latin typeface="Century" panose="02040604050505020304" pitchFamily="18" charset="0"/>
              </a:rPr>
              <a:t>Бишинды</a:t>
            </a:r>
            <a:r>
              <a:rPr lang="ru-RU" sz="1450" dirty="0">
                <a:latin typeface="Century" panose="02040604050505020304" pitchFamily="18" charset="0"/>
              </a:rPr>
              <a:t>. В 1944-1945 годы – директор семилетней школы в д. </a:t>
            </a:r>
            <a:r>
              <a:rPr lang="ru-RU" sz="1450" dirty="0" err="1">
                <a:latin typeface="Century" panose="02040604050505020304" pitchFamily="18" charset="0"/>
              </a:rPr>
              <a:t>Гафурово</a:t>
            </a:r>
            <a:r>
              <a:rPr lang="ru-RU" sz="1450" dirty="0">
                <a:latin typeface="Century" panose="02040604050505020304" pitchFamily="18" charset="0"/>
              </a:rPr>
              <a:t>. С 1945-1949 - директор семилетней школы в д. Верхние </a:t>
            </a:r>
            <a:r>
              <a:rPr lang="ru-RU" sz="1450" dirty="0" err="1">
                <a:latin typeface="Century" panose="02040604050505020304" pitchFamily="18" charset="0"/>
              </a:rPr>
              <a:t>Бишинды</a:t>
            </a:r>
            <a:r>
              <a:rPr lang="ru-RU" sz="1450" dirty="0">
                <a:latin typeface="Century" panose="02040604050505020304" pitchFamily="18" charset="0"/>
              </a:rPr>
              <a:t>. В 1961-1969 годы - заведующий методкабинетом РОНО  в городе Туймазы. В 1969-1972 годы - директор недостроенной школы № 2. В 1972 году  </a:t>
            </a:r>
            <a:r>
              <a:rPr lang="ru-RU" sz="1450" dirty="0" err="1">
                <a:latin typeface="Century" panose="02040604050505020304" pitchFamily="18" charset="0"/>
              </a:rPr>
              <a:t>Музагит</a:t>
            </a:r>
            <a:r>
              <a:rPr lang="ru-RU" sz="1450" dirty="0">
                <a:latin typeface="Century" panose="02040604050505020304" pitchFamily="18" charset="0"/>
              </a:rPr>
              <a:t> </a:t>
            </a:r>
            <a:r>
              <a:rPr lang="ru-RU" sz="1450" dirty="0" err="1">
                <a:latin typeface="Century" panose="02040604050505020304" pitchFamily="18" charset="0"/>
              </a:rPr>
              <a:t>Сабиръянович</a:t>
            </a:r>
            <a:r>
              <a:rPr lang="ru-RU" sz="1450" dirty="0">
                <a:latin typeface="Century" panose="02040604050505020304" pitchFamily="18" charset="0"/>
              </a:rPr>
              <a:t>   вышел на пенсию.</a:t>
            </a:r>
          </a:p>
        </p:txBody>
      </p:sp>
      <p:pic>
        <p:nvPicPr>
          <p:cNvPr id="2050" name="Picture 2" descr="Sabiryanov Mizagi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040" y="1418311"/>
            <a:ext cx="3320387" cy="338908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914400" y="5442080"/>
            <a:ext cx="11277600" cy="1200329"/>
          </a:xfrm>
          <a:prstGeom prst="rect">
            <a:avLst/>
          </a:prstGeom>
          <a:noFill/>
        </p:spPr>
        <p:txBody>
          <a:bodyPr wrap="square" rtlCol="0">
            <a:spAutoFit/>
          </a:bodyPr>
          <a:lstStyle/>
          <a:p>
            <a:pPr indent="457200" algn="just"/>
            <a:r>
              <a:rPr lang="ru-RU" b="1" dirty="0">
                <a:latin typeface="Century" panose="02040604050505020304" pitchFamily="18" charset="0"/>
              </a:rPr>
              <a:t>Медали: «За трудовое отличие», «За доблестный труд в ВОВ 1941-1945 года», «Заслуженный учитель школы БАССР», «Ветеран труда», «30 лет Победы в ВОВ 1941-1945 годов», «40 лет Победы  в ВОВ 1941-1945 годов» от 25 апреля 1975 года. «Орден отечественной войны 2 степени» от 12 апреля 1985 года Указ Президиума Верховного Совета СССР от 14 апреля 1985 года.</a:t>
            </a:r>
          </a:p>
        </p:txBody>
      </p:sp>
    </p:spTree>
    <p:extLst>
      <p:ext uri="{BB962C8B-B14F-4D97-AF65-F5344CB8AC3E}">
        <p14:creationId xmlns:p14="http://schemas.microsoft.com/office/powerpoint/2010/main" val="1561278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87594" y="207500"/>
            <a:ext cx="7240513" cy="621322"/>
          </a:xfrm>
        </p:spPr>
        <p:txBody>
          <a:bodyPr>
            <a:noAutofit/>
          </a:bodyPr>
          <a:lstStyle/>
          <a:p>
            <a:r>
              <a:rPr lang="ru-RU" sz="3600" b="1" dirty="0" err="1">
                <a:effectLst>
                  <a:outerShdw blurRad="38100" dist="38100" dir="2700000" algn="tl">
                    <a:srgbClr val="000000">
                      <a:alpha val="43137"/>
                    </a:srgbClr>
                  </a:outerShdw>
                </a:effectLst>
                <a:latin typeface="Century Gothic" panose="020B0502020202020204" pitchFamily="34" charset="0"/>
              </a:rPr>
              <a:t>Сагеев</a:t>
            </a:r>
            <a:r>
              <a:rPr lang="ru-RU" sz="3600" b="1" dirty="0">
                <a:effectLst>
                  <a:outerShdw blurRad="38100" dist="38100" dir="2700000" algn="tl">
                    <a:srgbClr val="000000">
                      <a:alpha val="43137"/>
                    </a:srgbClr>
                  </a:outerShdw>
                </a:effectLst>
                <a:latin typeface="Century Gothic" panose="020B0502020202020204" pitchFamily="34" charset="0"/>
              </a:rPr>
              <a:t> Медхат </a:t>
            </a:r>
            <a:r>
              <a:rPr lang="ru-RU" sz="3600" b="1" dirty="0" err="1">
                <a:effectLst>
                  <a:outerShdw blurRad="38100" dist="38100" dir="2700000" algn="tl">
                    <a:srgbClr val="000000">
                      <a:alpha val="43137"/>
                    </a:srgbClr>
                  </a:outerShdw>
                </a:effectLst>
                <a:latin typeface="Century Gothic" panose="020B0502020202020204" pitchFamily="34" charset="0"/>
              </a:rPr>
              <a:t>Галлямович</a:t>
            </a:r>
            <a:endParaRPr lang="ru-RU" sz="3600" b="1" dirty="0">
              <a:effectLst>
                <a:outerShdw blurRad="38100" dist="38100" dir="2700000" algn="tl">
                  <a:srgbClr val="000000">
                    <a:alpha val="43137"/>
                  </a:srgbClr>
                </a:outerShdw>
              </a:effectLst>
              <a:latin typeface="Century Gothic" panose="020B0502020202020204" pitchFamily="34" charset="0"/>
            </a:endParaRPr>
          </a:p>
        </p:txBody>
      </p:sp>
      <p:sp>
        <p:nvSpPr>
          <p:cNvPr id="3" name="Объект 2"/>
          <p:cNvSpPr>
            <a:spLocks noGrp="1"/>
          </p:cNvSpPr>
          <p:nvPr>
            <p:ph idx="1"/>
          </p:nvPr>
        </p:nvSpPr>
        <p:spPr>
          <a:xfrm>
            <a:off x="4156841" y="828822"/>
            <a:ext cx="7856968" cy="6029178"/>
          </a:xfrm>
        </p:spPr>
        <p:txBody>
          <a:bodyPr>
            <a:normAutofit fontScale="85000" lnSpcReduction="20000"/>
          </a:bodyPr>
          <a:lstStyle/>
          <a:p>
            <a:pPr marL="0" indent="457200" algn="just">
              <a:lnSpc>
                <a:spcPct val="120000"/>
              </a:lnSpc>
              <a:spcBef>
                <a:spcPts val="0"/>
              </a:spcBef>
              <a:spcAft>
                <a:spcPts val="0"/>
              </a:spcAft>
              <a:buNone/>
            </a:pPr>
            <a:r>
              <a:rPr lang="ru-RU" dirty="0">
                <a:latin typeface="Century" panose="02040604050505020304" pitchFamily="18" charset="0"/>
              </a:rPr>
              <a:t>Выпускник исторического факультета Башкирского государственного университета, в 1963 году он прибыл по направлению в </a:t>
            </a:r>
            <a:r>
              <a:rPr lang="ru-RU" dirty="0" err="1">
                <a:latin typeface="Century" panose="02040604050505020304" pitchFamily="18" charset="0"/>
              </a:rPr>
              <a:t>Кандринскую</a:t>
            </a:r>
            <a:r>
              <a:rPr lang="ru-RU" dirty="0">
                <a:latin typeface="Century" panose="02040604050505020304" pitchFamily="18" charset="0"/>
              </a:rPr>
              <a:t> среднюю школу №1, где преподавал историю и обществоведение. В 1966 году стал заместителем директора по УВР в СШ №7.</a:t>
            </a:r>
          </a:p>
          <a:p>
            <a:pPr marL="0" indent="457200" algn="just">
              <a:lnSpc>
                <a:spcPct val="120000"/>
              </a:lnSpc>
              <a:spcBef>
                <a:spcPts val="0"/>
              </a:spcBef>
              <a:spcAft>
                <a:spcPts val="0"/>
              </a:spcAft>
              <a:buNone/>
            </a:pPr>
            <a:r>
              <a:rPr lang="ru-RU" dirty="0">
                <a:latin typeface="Century" panose="02040604050505020304" pitchFamily="18" charset="0"/>
              </a:rPr>
              <a:t>С января 1970 года работал в аппарате горкома партии. С мая 1975 г. – секретарь горкома по идеологической работе.</a:t>
            </a:r>
          </a:p>
          <a:p>
            <a:pPr marL="0" indent="457200" algn="just">
              <a:lnSpc>
                <a:spcPct val="120000"/>
              </a:lnSpc>
              <a:spcBef>
                <a:spcPts val="0"/>
              </a:spcBef>
              <a:spcAft>
                <a:spcPts val="0"/>
              </a:spcAft>
              <a:buNone/>
            </a:pPr>
            <a:r>
              <a:rPr lang="ru-RU" dirty="0">
                <a:latin typeface="Century" panose="02040604050505020304" pitchFamily="18" charset="0"/>
              </a:rPr>
              <a:t>Курировал районную газету «Ленинский путь».	</a:t>
            </a:r>
            <a:r>
              <a:rPr lang="ru-RU" dirty="0">
                <a:solidFill>
                  <a:prstClr val="black"/>
                </a:solidFill>
                <a:latin typeface="Century" panose="02040604050505020304" pitchFamily="18" charset="0"/>
              </a:rPr>
              <a:t> Медхат </a:t>
            </a:r>
            <a:r>
              <a:rPr lang="ru-RU" dirty="0" err="1">
                <a:solidFill>
                  <a:prstClr val="black"/>
                </a:solidFill>
                <a:latin typeface="Century" panose="02040604050505020304" pitchFamily="18" charset="0"/>
              </a:rPr>
              <a:t>Галлямович</a:t>
            </a:r>
            <a:r>
              <a:rPr lang="ru-RU" dirty="0">
                <a:solidFill>
                  <a:prstClr val="black"/>
                </a:solidFill>
                <a:latin typeface="Century" panose="02040604050505020304" pitchFamily="18" charset="0"/>
              </a:rPr>
              <a:t> </a:t>
            </a:r>
            <a:r>
              <a:rPr lang="ru-RU" dirty="0">
                <a:latin typeface="Century" panose="02040604050505020304" pitchFamily="18" charset="0"/>
              </a:rPr>
              <a:t>13 лет руководил идеологической сферой, а в 1988 году вернулся к педагогической деятельности. 13 лет был руководителем педагогического коллектива </a:t>
            </a:r>
            <a:r>
              <a:rPr lang="ru-RU" dirty="0" err="1">
                <a:latin typeface="Century" panose="02040604050505020304" pitchFamily="18" charset="0"/>
              </a:rPr>
              <a:t>Туймазинской</a:t>
            </a:r>
            <a:r>
              <a:rPr lang="ru-RU" dirty="0">
                <a:latin typeface="Century" panose="02040604050505020304" pitchFamily="18" charset="0"/>
              </a:rPr>
              <a:t> СШ №2. </a:t>
            </a:r>
          </a:p>
          <a:p>
            <a:pPr marL="0" indent="457200" algn="just">
              <a:lnSpc>
                <a:spcPct val="120000"/>
              </a:lnSpc>
              <a:spcBef>
                <a:spcPts val="0"/>
              </a:spcBef>
              <a:spcAft>
                <a:spcPts val="0"/>
              </a:spcAft>
              <a:buNone/>
            </a:pPr>
            <a:r>
              <a:rPr lang="ru-RU" dirty="0">
                <a:latin typeface="Century" panose="02040604050505020304" pitchFamily="18" charset="0"/>
              </a:rPr>
              <a:t>Несколько лет работал заведующим филиалом Октябрьского коммунально-строительного техникума, а в мае 2005 года ушёл на заслуженный отдых. </a:t>
            </a:r>
          </a:p>
          <a:p>
            <a:pPr marL="0" indent="457200" algn="just">
              <a:lnSpc>
                <a:spcPct val="120000"/>
              </a:lnSpc>
              <a:spcBef>
                <a:spcPts val="0"/>
              </a:spcBef>
              <a:spcAft>
                <a:spcPts val="0"/>
              </a:spcAft>
              <a:buNone/>
            </a:pPr>
            <a:r>
              <a:rPr lang="ru-RU" b="1" dirty="0">
                <a:latin typeface="Century" panose="02040604050505020304" pitchFamily="18" charset="0"/>
              </a:rPr>
              <a:t>Награждён значком «Отличник просвещения Российской Федерации», Почётными грамотами Министерства образования РБ.</a:t>
            </a:r>
            <a:endParaRPr lang="ru-RU" dirty="0">
              <a:latin typeface="Century" panose="02040604050505020304" pitchFamily="18" charset="0"/>
            </a:endParaRPr>
          </a:p>
        </p:txBody>
      </p:sp>
      <p:pic>
        <p:nvPicPr>
          <p:cNvPr id="3074" name="Picture 2" descr="Sageyev Midkh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885" y="1552888"/>
            <a:ext cx="3453283" cy="37522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1458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9656" y="291806"/>
            <a:ext cx="8272584" cy="479961"/>
          </a:xfrm>
        </p:spPr>
        <p:txBody>
          <a:bodyPr>
            <a:noAutofit/>
          </a:bodyPr>
          <a:lstStyle/>
          <a:p>
            <a:r>
              <a:rPr lang="ru-RU" sz="3600" b="1" dirty="0">
                <a:effectLst>
                  <a:outerShdw blurRad="38100" dist="38100" dir="2700000" algn="tl">
                    <a:srgbClr val="000000">
                      <a:alpha val="43137"/>
                    </a:srgbClr>
                  </a:outerShdw>
                </a:effectLst>
                <a:latin typeface="Century Gothic" panose="020B0502020202020204" pitchFamily="34" charset="0"/>
              </a:rPr>
              <a:t>Насибуллина </a:t>
            </a:r>
            <a:r>
              <a:rPr lang="ru-RU" sz="3600" b="1" dirty="0" err="1">
                <a:effectLst>
                  <a:outerShdw blurRad="38100" dist="38100" dir="2700000" algn="tl">
                    <a:srgbClr val="000000">
                      <a:alpha val="43137"/>
                    </a:srgbClr>
                  </a:outerShdw>
                </a:effectLst>
                <a:latin typeface="Century Gothic" panose="020B0502020202020204" pitchFamily="34" charset="0"/>
              </a:rPr>
              <a:t>Ильвира</a:t>
            </a:r>
            <a:r>
              <a:rPr lang="ru-RU" sz="3600" b="1" dirty="0">
                <a:effectLst>
                  <a:outerShdw blurRad="38100" dist="38100" dir="2700000" algn="tl">
                    <a:srgbClr val="000000">
                      <a:alpha val="43137"/>
                    </a:srgbClr>
                  </a:outerShdw>
                </a:effectLst>
                <a:latin typeface="Century Gothic" panose="020B0502020202020204" pitchFamily="34" charset="0"/>
              </a:rPr>
              <a:t> </a:t>
            </a:r>
            <a:r>
              <a:rPr lang="ru-RU" sz="3600" b="1" dirty="0" err="1">
                <a:effectLst>
                  <a:outerShdw blurRad="38100" dist="38100" dir="2700000" algn="tl">
                    <a:srgbClr val="000000">
                      <a:alpha val="43137"/>
                    </a:srgbClr>
                  </a:outerShdw>
                </a:effectLst>
                <a:latin typeface="Century Gothic" panose="020B0502020202020204" pitchFamily="34" charset="0"/>
              </a:rPr>
              <a:t>Касимовна</a:t>
            </a:r>
            <a:endParaRPr lang="ru-RU" sz="3600" b="1" dirty="0">
              <a:effectLst>
                <a:outerShdw blurRad="38100" dist="38100" dir="2700000" algn="tl">
                  <a:srgbClr val="000000">
                    <a:alpha val="43137"/>
                  </a:srgbClr>
                </a:outerShdw>
              </a:effectLst>
              <a:latin typeface="Century Gothic" panose="020B0502020202020204" pitchFamily="34" charset="0"/>
            </a:endParaRPr>
          </a:p>
        </p:txBody>
      </p:sp>
      <p:sp>
        <p:nvSpPr>
          <p:cNvPr id="3" name="Объект 2"/>
          <p:cNvSpPr>
            <a:spLocks noGrp="1"/>
          </p:cNvSpPr>
          <p:nvPr>
            <p:ph idx="1"/>
          </p:nvPr>
        </p:nvSpPr>
        <p:spPr>
          <a:xfrm>
            <a:off x="1156846" y="934327"/>
            <a:ext cx="7237660" cy="5247196"/>
          </a:xfrm>
        </p:spPr>
        <p:txBody>
          <a:bodyPr>
            <a:normAutofit/>
          </a:bodyPr>
          <a:lstStyle/>
          <a:p>
            <a:pPr marL="0" indent="457200" algn="just">
              <a:lnSpc>
                <a:spcPct val="120000"/>
              </a:lnSpc>
              <a:spcBef>
                <a:spcPts val="0"/>
              </a:spcBef>
              <a:spcAft>
                <a:spcPts val="0"/>
              </a:spcAft>
              <a:buNone/>
            </a:pPr>
            <a:r>
              <a:rPr lang="ru-RU" dirty="0">
                <a:latin typeface="Century" panose="02040604050505020304" pitchFamily="18" charset="0"/>
              </a:rPr>
              <a:t>Родилась 10 января 1955 года в селе Бураево Бураевского района БАССР. В 1972 году окончила Бураевскую среднюю школу №2. С 1973 по 1978 гг. обучалась в Башкирском государственном педагогическом институте на филологическом факультете по специальности учитель русского языка и литературы. С 2001 года по 2004 гг. была директором средней школы №2 г. Туймазы.</a:t>
            </a:r>
          </a:p>
        </p:txBody>
      </p:sp>
      <p:pic>
        <p:nvPicPr>
          <p:cNvPr id="5" name="Рисунок 4" descr="Изображение выглядит как Человеческое лицо, человек, одежда, улыбка&#10;&#10;Содержимое, созданное искусственным интеллектом, может быть неверным.">
            <a:extLst>
              <a:ext uri="{FF2B5EF4-FFF2-40B4-BE49-F238E27FC236}">
                <a16:creationId xmlns:a16="http://schemas.microsoft.com/office/drawing/2014/main" id="{3F56DD4C-573D-493C-4A1E-BA20E1D9C402}"/>
              </a:ext>
            </a:extLst>
          </p:cNvPr>
          <p:cNvPicPr>
            <a:picLocks noChangeAspect="1"/>
          </p:cNvPicPr>
          <p:nvPr/>
        </p:nvPicPr>
        <p:blipFill>
          <a:blip r:embed="rId2">
            <a:extLst>
              <a:ext uri="{28A0092B-C50C-407E-A947-70E740481C1C}">
                <a14:useLocalDpi xmlns:a14="http://schemas.microsoft.com/office/drawing/2010/main" val="0"/>
              </a:ext>
            </a:extLst>
          </a:blip>
          <a:srcRect l="4258" t="23316" r="10702" b="13639"/>
          <a:stretch>
            <a:fillRect/>
          </a:stretch>
        </p:blipFill>
        <p:spPr>
          <a:xfrm>
            <a:off x="8567226" y="1493520"/>
            <a:ext cx="3320308" cy="3268415"/>
          </a:xfrm>
          <a:prstGeom prst="rect">
            <a:avLst/>
          </a:prstGeom>
        </p:spPr>
      </p:pic>
    </p:spTree>
    <p:extLst>
      <p:ext uri="{BB962C8B-B14F-4D97-AF65-F5344CB8AC3E}">
        <p14:creationId xmlns:p14="http://schemas.microsoft.com/office/powerpoint/2010/main" val="2459115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BF08F-25FE-9BED-C8AD-3BE3DEB8424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055A03-77CE-9914-DC4E-EB4F16901CBB}"/>
              </a:ext>
            </a:extLst>
          </p:cNvPr>
          <p:cNvSpPr>
            <a:spLocks noGrp="1"/>
          </p:cNvSpPr>
          <p:nvPr>
            <p:ph type="title"/>
          </p:nvPr>
        </p:nvSpPr>
        <p:spPr>
          <a:xfrm>
            <a:off x="759656" y="291806"/>
            <a:ext cx="7807570" cy="453683"/>
          </a:xfrm>
        </p:spPr>
        <p:txBody>
          <a:bodyPr>
            <a:noAutofit/>
          </a:bodyPr>
          <a:lstStyle/>
          <a:p>
            <a:r>
              <a:rPr lang="ru-RU" sz="3600" b="1" dirty="0">
                <a:effectLst>
                  <a:outerShdw blurRad="38100" dist="38100" dir="2700000" algn="tl">
                    <a:srgbClr val="000000">
                      <a:alpha val="43137"/>
                    </a:srgbClr>
                  </a:outerShdw>
                </a:effectLst>
                <a:latin typeface="Century Gothic" panose="020B0502020202020204" pitchFamily="34" charset="0"/>
              </a:rPr>
              <a:t>Юсупова  </a:t>
            </a:r>
            <a:r>
              <a:rPr lang="ru-RU" sz="3600" b="1" dirty="0" err="1">
                <a:effectLst>
                  <a:outerShdw blurRad="38100" dist="38100" dir="2700000" algn="tl">
                    <a:srgbClr val="000000">
                      <a:alpha val="43137"/>
                    </a:srgbClr>
                  </a:outerShdw>
                </a:effectLst>
                <a:latin typeface="Century Gothic" panose="020B0502020202020204" pitchFamily="34" charset="0"/>
              </a:rPr>
              <a:t>Зульфия</a:t>
            </a:r>
            <a:r>
              <a:rPr lang="ru-RU" sz="3600" b="1" dirty="0">
                <a:effectLst>
                  <a:outerShdw blurRad="38100" dist="38100" dir="2700000" algn="tl">
                    <a:srgbClr val="000000">
                      <a:alpha val="43137"/>
                    </a:srgbClr>
                  </a:outerShdw>
                </a:effectLst>
                <a:latin typeface="Century Gothic" panose="020B0502020202020204" pitchFamily="34" charset="0"/>
              </a:rPr>
              <a:t> </a:t>
            </a:r>
            <a:r>
              <a:rPr lang="ru-RU" sz="3600" b="1" dirty="0" err="1">
                <a:effectLst>
                  <a:outerShdw blurRad="38100" dist="38100" dir="2700000" algn="tl">
                    <a:srgbClr val="000000">
                      <a:alpha val="43137"/>
                    </a:srgbClr>
                  </a:outerShdw>
                </a:effectLst>
                <a:latin typeface="Century Gothic" panose="020B0502020202020204" pitchFamily="34" charset="0"/>
              </a:rPr>
              <a:t>Вагизовна</a:t>
            </a:r>
            <a:endParaRPr lang="ru-RU" sz="3600" b="1" dirty="0">
              <a:effectLst>
                <a:outerShdw blurRad="38100" dist="38100" dir="2700000" algn="tl">
                  <a:srgbClr val="000000">
                    <a:alpha val="43137"/>
                  </a:srgbClr>
                </a:outerShdw>
              </a:effectLst>
              <a:latin typeface="Century Gothic" panose="020B0502020202020204" pitchFamily="34" charset="0"/>
            </a:endParaRPr>
          </a:p>
        </p:txBody>
      </p:sp>
      <p:sp>
        <p:nvSpPr>
          <p:cNvPr id="3" name="Объект 2">
            <a:extLst>
              <a:ext uri="{FF2B5EF4-FFF2-40B4-BE49-F238E27FC236}">
                <a16:creationId xmlns:a16="http://schemas.microsoft.com/office/drawing/2014/main" id="{33FA20F9-DF20-A7FD-E5A2-BDAF1E0CC13E}"/>
              </a:ext>
            </a:extLst>
          </p:cNvPr>
          <p:cNvSpPr>
            <a:spLocks noGrp="1"/>
          </p:cNvSpPr>
          <p:nvPr>
            <p:ph idx="1"/>
          </p:nvPr>
        </p:nvSpPr>
        <p:spPr>
          <a:xfrm>
            <a:off x="1329566" y="771767"/>
            <a:ext cx="7237660" cy="5247196"/>
          </a:xfrm>
        </p:spPr>
        <p:txBody>
          <a:bodyPr>
            <a:normAutofit fontScale="70000" lnSpcReduction="20000"/>
          </a:bodyPr>
          <a:lstStyle/>
          <a:p>
            <a:pPr marL="0" indent="457200" algn="just">
              <a:lnSpc>
                <a:spcPct val="120000"/>
              </a:lnSpc>
              <a:spcBef>
                <a:spcPts val="0"/>
              </a:spcBef>
              <a:spcAft>
                <a:spcPts val="0"/>
              </a:spcAft>
              <a:buNone/>
            </a:pPr>
            <a:r>
              <a:rPr lang="ru-RU" dirty="0">
                <a:latin typeface="Century" panose="02040604050505020304" pitchFamily="18" charset="0"/>
              </a:rPr>
              <a:t>Родилась 20 августа 1971 года в городе Туймазы .</a:t>
            </a:r>
          </a:p>
          <a:p>
            <a:pPr marL="0" indent="457200" algn="just">
              <a:lnSpc>
                <a:spcPct val="120000"/>
              </a:lnSpc>
              <a:spcBef>
                <a:spcPts val="0"/>
              </a:spcBef>
              <a:spcAft>
                <a:spcPts val="0"/>
              </a:spcAft>
              <a:buNone/>
            </a:pPr>
            <a:r>
              <a:rPr lang="ru-RU" dirty="0">
                <a:latin typeface="Century" panose="02040604050505020304" pitchFamily="18" charset="0"/>
              </a:rPr>
              <a:t>В 1978-1988 годы училась в СОШ №5. В 1988-1993 годы училась в Башкирском государственном университете  на филологическом факультете по специальности русский язык и литература. Окончила его на отлично. После окончания БГУ с 1993 по 2004 годы работала в СОШ №2 г. Туймазы учителем русского языка и литературы. Она стала победителем конкурса «Учитель года-1996», участвовала в международных конференциях,  на совещаниях и семинарах (</a:t>
            </a:r>
            <a:r>
              <a:rPr lang="ru-RU" dirty="0" err="1">
                <a:latin typeface="Century" panose="02040604050505020304" pitchFamily="18" charset="0"/>
              </a:rPr>
              <a:t>г.Москва</a:t>
            </a:r>
            <a:r>
              <a:rPr lang="ru-RU" dirty="0">
                <a:latin typeface="Century" panose="02040604050505020304" pitchFamily="18" charset="0"/>
              </a:rPr>
              <a:t>, </a:t>
            </a:r>
            <a:r>
              <a:rPr lang="ru-RU" dirty="0" err="1">
                <a:latin typeface="Century" panose="02040604050505020304" pitchFamily="18" charset="0"/>
              </a:rPr>
              <a:t>г.Валдай</a:t>
            </a:r>
            <a:r>
              <a:rPr lang="ru-RU" dirty="0">
                <a:latin typeface="Century" panose="02040604050505020304" pitchFamily="18" charset="0"/>
              </a:rPr>
              <a:t>, </a:t>
            </a:r>
            <a:r>
              <a:rPr lang="ru-RU" dirty="0" err="1">
                <a:latin typeface="Century" panose="02040604050505020304" pitchFamily="18" charset="0"/>
              </a:rPr>
              <a:t>г.Казань</a:t>
            </a:r>
            <a:r>
              <a:rPr lang="ru-RU" dirty="0">
                <a:latin typeface="Century" panose="02040604050505020304" pitchFamily="18" charset="0"/>
              </a:rPr>
              <a:t>).</a:t>
            </a:r>
          </a:p>
          <a:p>
            <a:pPr marL="0" indent="457200" algn="just">
              <a:lnSpc>
                <a:spcPct val="120000"/>
              </a:lnSpc>
              <a:spcBef>
                <a:spcPts val="0"/>
              </a:spcBef>
              <a:spcAft>
                <a:spcPts val="0"/>
              </a:spcAft>
              <a:buNone/>
            </a:pPr>
            <a:r>
              <a:rPr lang="ru-RU" dirty="0" err="1">
                <a:latin typeface="Century" panose="02040604050505020304" pitchFamily="18" charset="0"/>
              </a:rPr>
              <a:t>Зульфия</a:t>
            </a:r>
            <a:r>
              <a:rPr lang="ru-RU" dirty="0">
                <a:latin typeface="Century" panose="02040604050505020304" pitchFamily="18" charset="0"/>
              </a:rPr>
              <a:t> </a:t>
            </a:r>
            <a:r>
              <a:rPr lang="ru-RU" dirty="0" err="1">
                <a:latin typeface="Century" panose="02040604050505020304" pitchFamily="18" charset="0"/>
              </a:rPr>
              <a:t>Вагизовна</a:t>
            </a:r>
            <a:r>
              <a:rPr lang="ru-RU" dirty="0">
                <a:latin typeface="Century" panose="02040604050505020304" pitchFamily="18" charset="0"/>
              </a:rPr>
              <a:t> в 2004-2005 годы занимала должность директора СОШ №2 г. Туймазы с углубленным изучением  предметов, активно поддерживала общественную связь с предприятиями и организациями города, внешнюю связь через сотрудничество с международной общественной ассоциацией всемирного образования AWE, связь с международной ассоциацией содействия школьным советом, со школами Дании, Москвы. </a:t>
            </a:r>
          </a:p>
        </p:txBody>
      </p:sp>
      <p:pic>
        <p:nvPicPr>
          <p:cNvPr id="4101" name="Рисунок 1" descr="G:\фоторфбота\фото для Берхольц И.Н\Юсупова З.В\SDC10711.JPG">
            <a:extLst>
              <a:ext uri="{FF2B5EF4-FFF2-40B4-BE49-F238E27FC236}">
                <a16:creationId xmlns:a16="http://schemas.microsoft.com/office/drawing/2014/main" id="{7C314773-7A07-2ADF-291B-92A52A34B7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67226" y="1107732"/>
            <a:ext cx="3327711" cy="372158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1B901EE8-B76C-5B81-92CF-7222C1ED3785}"/>
              </a:ext>
            </a:extLst>
          </p:cNvPr>
          <p:cNvSpPr txBox="1"/>
          <p:nvPr/>
        </p:nvSpPr>
        <p:spPr>
          <a:xfrm>
            <a:off x="1135800" y="5795151"/>
            <a:ext cx="11056200" cy="707886"/>
          </a:xfrm>
          <a:prstGeom prst="rect">
            <a:avLst/>
          </a:prstGeom>
          <a:noFill/>
        </p:spPr>
        <p:txBody>
          <a:bodyPr wrap="square" rtlCol="0">
            <a:spAutoFit/>
          </a:bodyPr>
          <a:lstStyle/>
          <a:p>
            <a:pPr algn="just"/>
            <a:r>
              <a:rPr lang="ru-RU" sz="2000" b="1" dirty="0">
                <a:latin typeface="Century" panose="02040604050505020304" pitchFamily="18" charset="0"/>
              </a:rPr>
              <a:t>Награждена грамотами отдела образования, администрации города и получила звание «Заслуженный учитель Республики Башкортостан».</a:t>
            </a:r>
          </a:p>
        </p:txBody>
      </p:sp>
    </p:spTree>
    <p:extLst>
      <p:ext uri="{BB962C8B-B14F-4D97-AF65-F5344CB8AC3E}">
        <p14:creationId xmlns:p14="http://schemas.microsoft.com/office/powerpoint/2010/main" val="1158791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0242" y="5569"/>
            <a:ext cx="7198310" cy="692834"/>
          </a:xfrm>
        </p:spPr>
        <p:txBody>
          <a:bodyPr>
            <a:normAutofit/>
          </a:bodyPr>
          <a:lstStyle/>
          <a:p>
            <a:r>
              <a:rPr lang="ru-RU" sz="3600" b="1" dirty="0" err="1">
                <a:effectLst>
                  <a:outerShdw blurRad="38100" dist="38100" dir="2700000" algn="tl">
                    <a:srgbClr val="000000">
                      <a:alpha val="43137"/>
                    </a:srgbClr>
                  </a:outerShdw>
                </a:effectLst>
                <a:latin typeface="Century Gothic" panose="020B0502020202020204" pitchFamily="34" charset="0"/>
              </a:rPr>
              <a:t>Ракчаев</a:t>
            </a:r>
            <a:r>
              <a:rPr lang="ru-RU" sz="3600" b="1" dirty="0">
                <a:effectLst>
                  <a:outerShdw blurRad="38100" dist="38100" dir="2700000" algn="tl">
                    <a:srgbClr val="000000">
                      <a:alpha val="43137"/>
                    </a:srgbClr>
                  </a:outerShdw>
                </a:effectLst>
                <a:latin typeface="Century Gothic" panose="020B0502020202020204" pitchFamily="34" charset="0"/>
              </a:rPr>
              <a:t> Альберт </a:t>
            </a:r>
            <a:r>
              <a:rPr lang="ru-RU" sz="3600" b="1" dirty="0" err="1">
                <a:effectLst>
                  <a:outerShdw blurRad="38100" dist="38100" dir="2700000" algn="tl">
                    <a:srgbClr val="000000">
                      <a:alpha val="43137"/>
                    </a:srgbClr>
                  </a:outerShdw>
                </a:effectLst>
                <a:latin typeface="Century Gothic" panose="020B0502020202020204" pitchFamily="34" charset="0"/>
              </a:rPr>
              <a:t>Кадырович</a:t>
            </a:r>
            <a:endParaRPr lang="ru-RU" sz="3600" b="1" dirty="0">
              <a:effectLst>
                <a:outerShdw blurRad="38100" dist="38100" dir="2700000" algn="tl">
                  <a:srgbClr val="000000">
                    <a:alpha val="43137"/>
                  </a:srgbClr>
                </a:outerShdw>
              </a:effectLst>
              <a:latin typeface="Century Gothic" panose="020B0502020202020204" pitchFamily="34" charset="0"/>
            </a:endParaRPr>
          </a:p>
        </p:txBody>
      </p:sp>
      <p:sp>
        <p:nvSpPr>
          <p:cNvPr id="3" name="Объект 2"/>
          <p:cNvSpPr>
            <a:spLocks noGrp="1"/>
          </p:cNvSpPr>
          <p:nvPr>
            <p:ph idx="1"/>
          </p:nvPr>
        </p:nvSpPr>
        <p:spPr>
          <a:xfrm>
            <a:off x="1470242" y="1012873"/>
            <a:ext cx="6642467" cy="5711483"/>
          </a:xfrm>
        </p:spPr>
        <p:txBody>
          <a:bodyPr>
            <a:normAutofit fontScale="92500" lnSpcReduction="20000"/>
          </a:bodyPr>
          <a:lstStyle/>
          <a:p>
            <a:pPr marL="0" indent="457200" algn="just">
              <a:lnSpc>
                <a:spcPct val="110000"/>
              </a:lnSpc>
              <a:spcBef>
                <a:spcPts val="0"/>
              </a:spcBef>
              <a:spcAft>
                <a:spcPts val="0"/>
              </a:spcAft>
              <a:buNone/>
            </a:pPr>
            <a:r>
              <a:rPr lang="ru-RU" dirty="0">
                <a:latin typeface="Century" panose="02040604050505020304" pitchFamily="18" charset="0"/>
              </a:rPr>
              <a:t>Родился 7 августа 1958 года в городе </a:t>
            </a:r>
            <a:r>
              <a:rPr lang="ru-RU" dirty="0" err="1">
                <a:latin typeface="Century" panose="02040604050505020304" pitchFamily="18" charset="0"/>
              </a:rPr>
              <a:t>Сатка</a:t>
            </a:r>
            <a:r>
              <a:rPr lang="ru-RU" dirty="0">
                <a:latin typeface="Century" panose="02040604050505020304" pitchFamily="18" charset="0"/>
              </a:rPr>
              <a:t> Челябинской области. В 1975 году после окончания СОШ №7 поступил учиться в Башкирский государственный университет на математический факультет. В  1980 году окончил  университет и по  распределению начал работать в ТСОШ №2 учителем математики. В 1989 году работал учителем информатики. В 1998-2005 годы работал учителем информатики в гимназии №1. В 2005-2020 годы работал директором ТСОШ №2.</a:t>
            </a:r>
          </a:p>
          <a:p>
            <a:pPr marL="0" indent="457200" algn="just">
              <a:lnSpc>
                <a:spcPct val="110000"/>
              </a:lnSpc>
              <a:spcBef>
                <a:spcPts val="0"/>
              </a:spcBef>
              <a:spcAft>
                <a:spcPts val="0"/>
              </a:spcAft>
              <a:buNone/>
            </a:pPr>
            <a:endParaRPr lang="ru-RU" dirty="0">
              <a:latin typeface="Century" panose="02040604050505020304" pitchFamily="18" charset="0"/>
            </a:endParaRPr>
          </a:p>
          <a:p>
            <a:pPr marL="0" indent="457200" algn="just">
              <a:lnSpc>
                <a:spcPct val="110000"/>
              </a:lnSpc>
              <a:spcBef>
                <a:spcPts val="0"/>
              </a:spcBef>
              <a:spcAft>
                <a:spcPts val="0"/>
              </a:spcAft>
              <a:buNone/>
            </a:pPr>
            <a:r>
              <a:rPr lang="ru-RU" b="1" dirty="0">
                <a:latin typeface="Century" panose="02040604050505020304" pitchFamily="18" charset="0"/>
              </a:rPr>
              <a:t>Награждён значком «Отличник народного просвещения Республики Башкортостан» (1996 год) и «Почётный работник общего образования Российской Федерации» за заслуги в области образования(2003 год)  </a:t>
            </a:r>
            <a:endParaRPr lang="ru-RU" dirty="0">
              <a:latin typeface="Century" panose="02040604050505020304" pitchFamily="18" charset="0"/>
            </a:endParaRPr>
          </a:p>
        </p:txBody>
      </p:sp>
      <p:pic>
        <p:nvPicPr>
          <p:cNvPr id="1026" name="Picture 2" descr="Rakchaev A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12709" y="810651"/>
            <a:ext cx="3995225" cy="56354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95354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Параллакс">
      <a:dk1>
        <a:sysClr val="windowText" lastClr="000000"/>
      </a:dk1>
      <a:lt1>
        <a:sysClr val="window" lastClr="FFFFFF"/>
      </a:lt1>
      <a:dk2>
        <a:srgbClr val="212121"/>
      </a:dk2>
      <a:lt2>
        <a:srgbClr val="CDD0D1"/>
      </a:lt2>
      <a:accent1>
        <a:srgbClr val="8BB434"/>
      </a:accent1>
      <a:accent2>
        <a:srgbClr val="33A583"/>
      </a:accent2>
      <a:accent3>
        <a:srgbClr val="3594B4"/>
      </a:accent3>
      <a:accent4>
        <a:srgbClr val="6063B4"/>
      </a:accent4>
      <a:accent5>
        <a:srgbClr val="D35731"/>
      </a:accent5>
      <a:accent6>
        <a:srgbClr val="EBAC4B"/>
      </a:accent6>
      <a:hlink>
        <a:srgbClr val="65AD30"/>
      </a:hlink>
      <a:folHlink>
        <a:srgbClr val="8ED25B"/>
      </a:folHlink>
    </a:clrScheme>
    <a:fontScheme name="Параллакс">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1A9F9826-882C-40B9-8F38-5A3B8CFD196D}"/>
    </a:ext>
  </a:extLst>
</a:theme>
</file>

<file path=docProps/app.xml><?xml version="1.0" encoding="utf-8"?>
<Properties xmlns="http://schemas.openxmlformats.org/officeDocument/2006/extended-properties" xmlns:vt="http://schemas.openxmlformats.org/officeDocument/2006/docPropsVTypes">
  <Template>Параллакс</Template>
  <TotalTime>453</TotalTime>
  <Words>2725</Words>
  <Application>Microsoft Office PowerPoint</Application>
  <PresentationFormat>Широкоэкранный</PresentationFormat>
  <Paragraphs>121</Paragraphs>
  <Slides>22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Century</vt:lpstr>
      <vt:lpstr>Century Gothic</vt:lpstr>
      <vt:lpstr>Century Schoolbook</vt:lpstr>
      <vt:lpstr>Corbel</vt:lpstr>
      <vt:lpstr>Параллакс</vt:lpstr>
      <vt:lpstr>Директора  школы №2 г. Туймазы с 1934 по 2020 год</vt:lpstr>
      <vt:lpstr>Густов Юрий Павлович</vt:lpstr>
      <vt:lpstr>Еремин Иосиф Ксенофонтович</vt:lpstr>
      <vt:lpstr>Мингазов Каит Хамматдинович</vt:lpstr>
      <vt:lpstr>Сабирьянов  Музагит Сабиръянович</vt:lpstr>
      <vt:lpstr>Сагеев Медхат Галлямович</vt:lpstr>
      <vt:lpstr>Насибуллина Ильвира Касимовна</vt:lpstr>
      <vt:lpstr>Юсупова  Зульфия Вагизовна</vt:lpstr>
      <vt:lpstr>Ракчаев Альберт Кадырович</vt:lpstr>
      <vt:lpstr>Моисеева Елена Николаевна</vt:lpstr>
      <vt:lpstr>Учителя  школы №2 г. Туймазы</vt:lpstr>
      <vt:lpstr>Асфандиярова  Роза Рашитовна</vt:lpstr>
      <vt:lpstr>Ахметова Асия Каррамовна</vt:lpstr>
      <vt:lpstr>Габдулхакова  Насима  Ахметьяновна</vt:lpstr>
      <vt:lpstr>Гарипова  Гульниса  Закиевна</vt:lpstr>
      <vt:lpstr>Гарифинова Рузиля Хазимухаметовна</vt:lpstr>
      <vt:lpstr>Мансурова  Лилия  Шаймуратовна</vt:lpstr>
      <vt:lpstr>Микишева  Валентина  Петровна</vt:lpstr>
      <vt:lpstr>Хазиева Рашида Мунировна</vt:lpstr>
      <vt:lpstr>Черкасова Наталья Анатольевна</vt:lpstr>
      <vt:lpstr>Халфина  Земфира Шарифьяновна</vt:lpstr>
      <vt:lpstr>Шаймарданова  Нурдида  Закировна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Директора  МБОУ СОШ №2 г. Туймазы</dc:title>
  <dc:creator>Wika</dc:creator>
  <cp:lastModifiedBy>chel neizbestnyi</cp:lastModifiedBy>
  <cp:revision>46</cp:revision>
  <dcterms:created xsi:type="dcterms:W3CDTF">2016-09-14T15:53:06Z</dcterms:created>
  <dcterms:modified xsi:type="dcterms:W3CDTF">2025-11-12T05:19:57Z</dcterms:modified>
</cp:coreProperties>
</file>